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300" r:id="rId6"/>
    <p:sldId id="301" r:id="rId7"/>
    <p:sldId id="260" r:id="rId8"/>
    <p:sldId id="297" r:id="rId9"/>
    <p:sldId id="298" r:id="rId10"/>
    <p:sldId id="261" r:id="rId11"/>
    <p:sldId id="299" r:id="rId12"/>
    <p:sldId id="262" r:id="rId13"/>
    <p:sldId id="263" r:id="rId14"/>
    <p:sldId id="265" r:id="rId15"/>
    <p:sldId id="264" r:id="rId16"/>
    <p:sldId id="329" r:id="rId17"/>
    <p:sldId id="267" r:id="rId18"/>
    <p:sldId id="268" r:id="rId19"/>
    <p:sldId id="302" r:id="rId20"/>
    <p:sldId id="269" r:id="rId21"/>
    <p:sldId id="270" r:id="rId22"/>
    <p:sldId id="271" r:id="rId23"/>
    <p:sldId id="272" r:id="rId24"/>
    <p:sldId id="273" r:id="rId25"/>
    <p:sldId id="303" r:id="rId26"/>
    <p:sldId id="296" r:id="rId27"/>
    <p:sldId id="304" r:id="rId28"/>
    <p:sldId id="275" r:id="rId29"/>
    <p:sldId id="305" r:id="rId30"/>
    <p:sldId id="276" r:id="rId31"/>
    <p:sldId id="319" r:id="rId32"/>
    <p:sldId id="278" r:id="rId33"/>
    <p:sldId id="331" r:id="rId34"/>
    <p:sldId id="332" r:id="rId35"/>
    <p:sldId id="333" r:id="rId36"/>
    <p:sldId id="334" r:id="rId37"/>
    <p:sldId id="335" r:id="rId38"/>
    <p:sldId id="284" r:id="rId39"/>
    <p:sldId id="285" r:id="rId40"/>
    <p:sldId id="286" r:id="rId41"/>
    <p:sldId id="287" r:id="rId42"/>
    <p:sldId id="307" r:id="rId43"/>
    <p:sldId id="308" r:id="rId44"/>
    <p:sldId id="309" r:id="rId45"/>
    <p:sldId id="288" r:id="rId46"/>
    <p:sldId id="289" r:id="rId47"/>
    <p:sldId id="290" r:id="rId48"/>
    <p:sldId id="310" r:id="rId49"/>
    <p:sldId id="311" r:id="rId50"/>
    <p:sldId id="312" r:id="rId51"/>
    <p:sldId id="323" r:id="rId52"/>
    <p:sldId id="328" r:id="rId53"/>
    <p:sldId id="324" r:id="rId54"/>
    <p:sldId id="313" r:id="rId55"/>
    <p:sldId id="314" r:id="rId56"/>
    <p:sldId id="315" r:id="rId57"/>
    <p:sldId id="317" r:id="rId58"/>
    <p:sldId id="326" r:id="rId59"/>
    <p:sldId id="327" r:id="rId60"/>
    <p:sldId id="318" r:id="rId61"/>
    <p:sldId id="325" r:id="rId62"/>
    <p:sldId id="321" r:id="rId63"/>
    <p:sldId id="330" r:id="rId64"/>
  </p:sldIdLst>
  <p:sldSz cx="18288000" cy="102870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  <p:embeddedFont>
      <p:font typeface="HK Grotesk Light" pitchFamily="2" charset="77"/>
      <p:regular r:id="rId71"/>
    </p:embeddedFont>
    <p:embeddedFont>
      <p:font typeface="HK Grotesk Light Bold" pitchFamily="2" charset="77"/>
      <p:regular r:id="rId72"/>
    </p:embeddedFont>
    <p:embeddedFont>
      <p:font typeface="HK Grotesk Light Italics" pitchFamily="2" charset="77"/>
      <p:regular r:id="rId73"/>
      <p:italic r:id="rId74"/>
    </p:embeddedFont>
    <p:embeddedFont>
      <p:font typeface="Open Sans Light" panose="020B0306030504020204" pitchFamily="34" charset="0"/>
      <p:regular r:id="rId75"/>
      <p:italic r:id="rId76"/>
    </p:embeddedFont>
    <p:embeddedFont>
      <p:font typeface="Poppins Medium" panose="020B0604020202020204" pitchFamily="34" charset="0"/>
      <p:regular r:id="rId77"/>
      <p:italic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13" autoAdjust="0"/>
    <p:restoredTop sz="69932" autoAdjust="0"/>
  </p:normalViewPr>
  <p:slideViewPr>
    <p:cSldViewPr>
      <p:cViewPr varScale="1">
        <p:scale>
          <a:sx n="58" d="100"/>
          <a:sy n="58" d="100"/>
        </p:scale>
        <p:origin x="257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b="0" i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199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4291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b="0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4061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0386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503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41</a:t>
            </a:fld>
            <a:endParaRPr lang="cs-CZ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37279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2187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585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60493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72905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48</a:t>
            </a:fld>
            <a:endParaRPr lang="cs-CZ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49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21309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50</a:t>
            </a:fld>
            <a:endParaRPr lang="cs-CZ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86873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92583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53</a:t>
            </a:fld>
            <a:endParaRPr lang="cs-CZ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54</a:t>
            </a:fld>
            <a:endParaRPr lang="cs-CZ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55</a:t>
            </a:fld>
            <a:endParaRPr lang="cs-CZ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56</a:t>
            </a:fld>
            <a:endParaRPr lang="cs-CZ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57</a:t>
            </a:fld>
            <a:endParaRPr lang="cs-CZ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58</a:t>
            </a:fld>
            <a:endParaRPr lang="cs-CZ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59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40696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60</a:t>
            </a:fld>
            <a:endParaRPr lang="cs-CZ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61</a:t>
            </a:fld>
            <a:endParaRPr lang="cs-CZ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62</a:t>
            </a:fld>
            <a:endParaRPr lang="cs-CZ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63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6852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503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5.svg"/><Relationship Id="rId5" Type="http://schemas.openxmlformats.org/officeDocument/2006/relationships/image" Target="../media/image21.sv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0" Type="http://schemas.openxmlformats.org/officeDocument/2006/relationships/image" Target="../media/image5.svg"/><Relationship Id="rId4" Type="http://schemas.openxmlformats.org/officeDocument/2006/relationships/image" Target="../media/image30.png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gif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sv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0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5.png"/><Relationship Id="rId5" Type="http://schemas.openxmlformats.org/officeDocument/2006/relationships/image" Target="../media/image76.png"/><Relationship Id="rId10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0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8.png"/><Relationship Id="rId5" Type="http://schemas.openxmlformats.org/officeDocument/2006/relationships/image" Target="../media/image91.png"/><Relationship Id="rId10" Type="http://schemas.openxmlformats.org/officeDocument/2006/relationships/image" Target="../media/image97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14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1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30.png"/><Relationship Id="rId5" Type="http://schemas.openxmlformats.org/officeDocument/2006/relationships/image" Target="../media/image147.png"/><Relationship Id="rId15" Type="http://schemas.openxmlformats.org/officeDocument/2006/relationships/image" Target="../media/image153.png"/><Relationship Id="rId10" Type="http://schemas.openxmlformats.org/officeDocument/2006/relationships/image" Target="../media/image129.png"/><Relationship Id="rId4" Type="http://schemas.openxmlformats.org/officeDocument/2006/relationships/image" Target="../media/image146.png"/><Relationship Id="rId9" Type="http://schemas.openxmlformats.org/officeDocument/2006/relationships/image" Target="../media/image66.png"/><Relationship Id="rId14" Type="http://schemas.openxmlformats.org/officeDocument/2006/relationships/image" Target="../media/image1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1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81381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19104" y="5374423"/>
            <a:ext cx="5666070" cy="416422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1661" y="2460836"/>
            <a:ext cx="17964677" cy="7077807"/>
            <a:chOff x="-215549" y="-106732"/>
            <a:chExt cx="23952903" cy="9437075"/>
          </a:xfrm>
        </p:grpSpPr>
        <p:sp>
          <p:nvSpPr>
            <p:cNvPr id="6" name="TextBox 6"/>
            <p:cNvSpPr txBox="1"/>
            <p:nvPr/>
          </p:nvSpPr>
          <p:spPr>
            <a:xfrm>
              <a:off x="-215549" y="-106732"/>
              <a:ext cx="23952903" cy="4042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10"/>
                </a:lnSpc>
              </a:pPr>
              <a:r>
                <a:rPr lang="en-US" sz="6759" dirty="0">
                  <a:solidFill>
                    <a:srgbClr val="000000"/>
                  </a:solidFill>
                  <a:latin typeface="Poppins Medium"/>
                </a:rPr>
                <a:t>Reduced Fluid-Structure Interaction and </a:t>
              </a:r>
            </a:p>
            <a:p>
              <a:pPr>
                <a:lnSpc>
                  <a:spcPts val="8110"/>
                </a:lnSpc>
              </a:pPr>
              <a:r>
                <a:rPr lang="en-US" sz="6759" dirty="0">
                  <a:solidFill>
                    <a:srgbClr val="000000"/>
                  </a:solidFill>
                  <a:latin typeface="Poppins Medium"/>
                </a:rPr>
                <a:t>non-Newtonian models of blood flows for simulating the aortic valve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336318"/>
              <a:ext cx="12885743" cy="299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64"/>
                </a:lnSpc>
              </a:pPr>
              <a:r>
                <a:rPr lang="en-US" sz="2970" spc="29" dirty="0">
                  <a:solidFill>
                    <a:srgbClr val="000000"/>
                  </a:solidFill>
                  <a:latin typeface="HK Grotesk Light"/>
                </a:rPr>
                <a:t>Author: Luca </a:t>
              </a:r>
              <a:r>
                <a:rPr lang="en-US" sz="2970" spc="29" dirty="0" err="1">
                  <a:solidFill>
                    <a:srgbClr val="000000"/>
                  </a:solidFill>
                  <a:latin typeface="HK Grotesk Light"/>
                </a:rPr>
                <a:t>Caivano</a:t>
              </a:r>
              <a:endParaRPr lang="en-US" sz="2970" spc="29" dirty="0">
                <a:solidFill>
                  <a:srgbClr val="000000"/>
                </a:solidFill>
                <a:latin typeface="HK Grotesk Light"/>
              </a:endParaRPr>
            </a:p>
            <a:p>
              <a:pPr>
                <a:lnSpc>
                  <a:spcPts val="3564"/>
                </a:lnSpc>
              </a:pPr>
              <a:r>
                <a:rPr lang="en-US" sz="2970" spc="29" dirty="0">
                  <a:solidFill>
                    <a:srgbClr val="000000"/>
                  </a:solidFill>
                  <a:latin typeface="HK Grotesk Light"/>
                </a:rPr>
                <a:t>Advisor: Prof. Luca Dedè</a:t>
              </a:r>
            </a:p>
            <a:p>
              <a:pPr>
                <a:lnSpc>
                  <a:spcPts val="3564"/>
                </a:lnSpc>
              </a:pPr>
              <a:r>
                <a:rPr lang="en-US" sz="2970" spc="29" dirty="0">
                  <a:solidFill>
                    <a:srgbClr val="000000"/>
                  </a:solidFill>
                  <a:latin typeface="HK Grotesk Light"/>
                </a:rPr>
                <a:t>Co-advisors: Dr. Ivan </a:t>
              </a:r>
              <a:r>
                <a:rPr lang="en-US" sz="2970" spc="29" dirty="0" err="1">
                  <a:solidFill>
                    <a:srgbClr val="000000"/>
                  </a:solidFill>
                  <a:latin typeface="HK Grotesk Light"/>
                </a:rPr>
                <a:t>Fumagalli</a:t>
              </a:r>
              <a:r>
                <a:rPr lang="en-US" sz="2970" spc="29" dirty="0">
                  <a:solidFill>
                    <a:srgbClr val="000000"/>
                  </a:solidFill>
                  <a:latin typeface="HK Grotesk Light"/>
                </a:rPr>
                <a:t>, Michele </a:t>
              </a:r>
              <a:r>
                <a:rPr lang="en-US" sz="2970" spc="29" dirty="0" err="1">
                  <a:solidFill>
                    <a:srgbClr val="000000"/>
                  </a:solidFill>
                  <a:latin typeface="HK Grotesk Light"/>
                </a:rPr>
                <a:t>Bucelli</a:t>
              </a:r>
              <a:r>
                <a:rPr lang="en-US" sz="2970" spc="29" dirty="0">
                  <a:solidFill>
                    <a:srgbClr val="000000"/>
                  </a:solidFill>
                  <a:latin typeface="HK Grotesk Light"/>
                </a:rPr>
                <a:t> </a:t>
              </a:r>
            </a:p>
            <a:p>
              <a:pPr>
                <a:lnSpc>
                  <a:spcPts val="3564"/>
                </a:lnSpc>
              </a:pPr>
              <a:r>
                <a:rPr lang="en-US" sz="2970" spc="29" dirty="0">
                  <a:solidFill>
                    <a:srgbClr val="000000"/>
                  </a:solidFill>
                  <a:latin typeface="HK Grotesk Light"/>
                </a:rPr>
                <a:t>Academic year: 2021-2022</a:t>
              </a:r>
            </a:p>
            <a:p>
              <a:pPr>
                <a:lnSpc>
                  <a:spcPts val="3564"/>
                </a:lnSpc>
              </a:pPr>
              <a:endParaRPr lang="en-US" sz="2970" spc="29" dirty="0">
                <a:solidFill>
                  <a:srgbClr val="000000"/>
                </a:solidFill>
                <a:latin typeface="HK Grotesk Light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13810"/>
            <a:ext cx="4573212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013342" y="2250116"/>
            <a:ext cx="5691295" cy="2265867"/>
            <a:chOff x="0" y="0"/>
            <a:chExt cx="7588394" cy="302115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7588394" cy="2211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8"/>
                </a:lnSpc>
              </a:pPr>
              <a:r>
                <a:rPr lang="en-US" sz="5498">
                  <a:solidFill>
                    <a:srgbClr val="000000"/>
                  </a:solidFill>
                  <a:latin typeface="Poppins Medium"/>
                </a:rPr>
                <a:t>Study of blood's rheology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63931"/>
              <a:ext cx="7588394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6"/>
                </a:lnSpc>
                <a:spcBef>
                  <a:spcPct val="0"/>
                </a:spcBef>
              </a:pPr>
              <a:r>
                <a:rPr lang="en-US" sz="3205" u="none" spc="80">
                  <a:solidFill>
                    <a:srgbClr val="000000"/>
                  </a:solidFill>
                  <a:latin typeface="Poppins Medium"/>
                </a:rPr>
                <a:t>NON-NEWTONIAN MODEL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52890" y="1028700"/>
            <a:ext cx="10969503" cy="1684205"/>
            <a:chOff x="0" y="0"/>
            <a:chExt cx="14626004" cy="22456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14626004" cy="1461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98"/>
                </a:lnSpc>
              </a:pPr>
              <a:r>
                <a:rPr lang="en-US" sz="7331">
                  <a:solidFill>
                    <a:srgbClr val="000000"/>
                  </a:solidFill>
                  <a:latin typeface="Poppins Medium"/>
                </a:rPr>
                <a:t>Goal of the thesis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69016"/>
              <a:ext cx="12847761" cy="476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933092" y="7208229"/>
            <a:ext cx="4307603" cy="2853433"/>
            <a:chOff x="0" y="0"/>
            <a:chExt cx="5743470" cy="380457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743470" cy="3804577"/>
              <a:chOff x="0" y="0"/>
              <a:chExt cx="1478175" cy="9791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78175" cy="979170"/>
              </a:xfrm>
              <a:custGeom>
                <a:avLst/>
                <a:gdLst/>
                <a:ahLst/>
                <a:cxnLst/>
                <a:rect l="l" t="t" r="r" b="b"/>
                <a:pathLst>
                  <a:path w="1478175" h="979170">
                    <a:moveTo>
                      <a:pt x="0" y="0"/>
                    </a:moveTo>
                    <a:lnTo>
                      <a:pt x="1478175" y="0"/>
                    </a:lnTo>
                    <a:lnTo>
                      <a:pt x="1478175" y="979170"/>
                    </a:lnTo>
                    <a:lnTo>
                      <a:pt x="0" y="979170"/>
                    </a:lnTo>
                    <a:close/>
                  </a:path>
                </a:pathLst>
              </a:custGeom>
              <a:solidFill>
                <a:srgbClr val="353B88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57887" y="401726"/>
              <a:ext cx="4827697" cy="3029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8"/>
                </a:lnSpc>
              </a:pPr>
              <a:r>
                <a:rPr lang="en-US" sz="2548" spc="63">
                  <a:solidFill>
                    <a:srgbClr val="FFFFFF"/>
                  </a:solidFill>
                  <a:latin typeface="Poppins Medium"/>
                </a:rPr>
                <a:t>CALIBRATE THE PARAMETERS TO REPRODUCE DIFFERENT PHYSIOLOGICAL SCENARIOS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4440516" y="6178613"/>
            <a:ext cx="1183190" cy="60934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1525087" y="2250116"/>
            <a:ext cx="7123613" cy="2265867"/>
            <a:chOff x="0" y="0"/>
            <a:chExt cx="9498151" cy="3021156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9498151" cy="2211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8"/>
                </a:lnSpc>
              </a:pPr>
              <a:r>
                <a:rPr lang="en-US" sz="5498">
                  <a:solidFill>
                    <a:srgbClr val="000000"/>
                  </a:solidFill>
                  <a:latin typeface="Poppins Medium"/>
                </a:rPr>
                <a:t>Fluid-Structure Interaction problem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363931"/>
              <a:ext cx="949815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6"/>
                </a:lnSpc>
              </a:pPr>
              <a:r>
                <a:rPr lang="en-US" sz="3205" spc="80">
                  <a:solidFill>
                    <a:srgbClr val="000000"/>
                  </a:solidFill>
                  <a:latin typeface="Poppins Medium"/>
                </a:rPr>
                <a:t>REDUCED VALVE MODEL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3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1076DB38-5EC5-1C79-4C1E-EF81723AA9A6}"/>
              </a:ext>
            </a:extLst>
          </p:cNvPr>
          <p:cNvSpPr txBox="1"/>
          <p:nvPr/>
        </p:nvSpPr>
        <p:spPr>
          <a:xfrm>
            <a:off x="1514174" y="4786533"/>
            <a:ext cx="7134525" cy="989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2125" lvl="1" indent="-321062">
              <a:lnSpc>
                <a:spcPts val="3866"/>
              </a:lnSpc>
              <a:buFont typeface="Arial"/>
              <a:buChar char="•"/>
            </a:pPr>
            <a:r>
              <a:rPr lang="en-US" sz="2974" spc="29" dirty="0">
                <a:solidFill>
                  <a:srgbClr val="000000"/>
                </a:solidFill>
                <a:latin typeface="HK Grotesk Light"/>
              </a:rPr>
              <a:t>Increased </a:t>
            </a:r>
            <a:r>
              <a:rPr lang="en-US" sz="2974" b="1" spc="29" dirty="0">
                <a:solidFill>
                  <a:srgbClr val="000000"/>
                </a:solidFill>
                <a:latin typeface="HK Grotesk Light"/>
              </a:rPr>
              <a:t>computational performance</a:t>
            </a:r>
          </a:p>
          <a:p>
            <a:pPr marL="642125" lvl="1" indent="-321062">
              <a:lnSpc>
                <a:spcPts val="3866"/>
              </a:lnSpc>
              <a:buFont typeface="Arial"/>
              <a:buChar char="•"/>
            </a:pPr>
            <a:r>
              <a:rPr lang="en-US" sz="2974" b="1" spc="29" dirty="0">
                <a:solidFill>
                  <a:srgbClr val="000000"/>
                </a:solidFill>
                <a:latin typeface="HK Grotesk Light"/>
              </a:rPr>
              <a:t>Physical meaning </a:t>
            </a:r>
            <a:r>
              <a:rPr lang="en-US" sz="2974" spc="29" dirty="0">
                <a:solidFill>
                  <a:srgbClr val="000000"/>
                </a:solidFill>
                <a:latin typeface="HK Grotesk Light"/>
              </a:rPr>
              <a:t>for the parameters</a:t>
            </a: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DA7A85E9-06C5-8C82-DE36-378C4C058676}"/>
              </a:ext>
            </a:extLst>
          </p:cNvPr>
          <p:cNvSpPr txBox="1"/>
          <p:nvPr/>
        </p:nvSpPr>
        <p:spPr>
          <a:xfrm>
            <a:off x="11013342" y="4786533"/>
            <a:ext cx="5691295" cy="98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125" lvl="1" indent="-321062" algn="l">
              <a:lnSpc>
                <a:spcPts val="3866"/>
              </a:lnSpc>
              <a:spcBef>
                <a:spcPct val="0"/>
              </a:spcBef>
              <a:buFont typeface="Arial"/>
              <a:buChar char="•"/>
            </a:pPr>
            <a:r>
              <a:rPr lang="en-US" sz="2974" b="1" u="none" spc="29" dirty="0">
                <a:solidFill>
                  <a:srgbClr val="000000"/>
                </a:solidFill>
                <a:latin typeface="HK Grotesk Light"/>
              </a:rPr>
              <a:t>Implementation</a:t>
            </a:r>
            <a:r>
              <a:rPr lang="en-US" sz="2974" u="none" spc="29" dirty="0">
                <a:solidFill>
                  <a:srgbClr val="000000"/>
                </a:solidFill>
                <a:latin typeface="HK Grotesk Light"/>
              </a:rPr>
              <a:t> of the model</a:t>
            </a:r>
          </a:p>
          <a:p>
            <a:pPr marL="642125" lvl="1" indent="-321062" algn="l">
              <a:lnSpc>
                <a:spcPts val="3866"/>
              </a:lnSpc>
              <a:spcBef>
                <a:spcPct val="0"/>
              </a:spcBef>
              <a:buFont typeface="Arial"/>
              <a:buChar char="•"/>
            </a:pPr>
            <a:r>
              <a:rPr lang="en-US" sz="2974" b="1" u="none" spc="29" dirty="0">
                <a:solidFill>
                  <a:srgbClr val="000000"/>
                </a:solidFill>
                <a:latin typeface="HK Grotesk Light"/>
              </a:rPr>
              <a:t>Validation</a:t>
            </a:r>
            <a:r>
              <a:rPr lang="en-US" sz="2974" u="none" spc="29" dirty="0">
                <a:solidFill>
                  <a:srgbClr val="000000"/>
                </a:solidFill>
                <a:latin typeface="HK Grotesk Light"/>
              </a:rPr>
              <a:t> of the 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3267394" y="6178613"/>
            <a:ext cx="1183190" cy="60934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705188" y="7208229"/>
            <a:ext cx="4307603" cy="2853433"/>
            <a:chOff x="0" y="0"/>
            <a:chExt cx="5743470" cy="380457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743470" cy="3804577"/>
              <a:chOff x="0" y="0"/>
              <a:chExt cx="1478175" cy="9791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78175" cy="979170"/>
              </a:xfrm>
              <a:custGeom>
                <a:avLst/>
                <a:gdLst/>
                <a:ahLst/>
                <a:cxnLst/>
                <a:rect l="l" t="t" r="r" b="b"/>
                <a:pathLst>
                  <a:path w="1478175" h="979170">
                    <a:moveTo>
                      <a:pt x="0" y="0"/>
                    </a:moveTo>
                    <a:lnTo>
                      <a:pt x="1478175" y="0"/>
                    </a:lnTo>
                    <a:lnTo>
                      <a:pt x="1478175" y="979170"/>
                    </a:lnTo>
                    <a:lnTo>
                      <a:pt x="0" y="979170"/>
                    </a:lnTo>
                    <a:close/>
                  </a:path>
                </a:pathLst>
              </a:custGeom>
              <a:solidFill>
                <a:srgbClr val="950908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457887" y="401726"/>
              <a:ext cx="4827697" cy="3029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8"/>
                </a:lnSpc>
              </a:pPr>
              <a:r>
                <a:rPr lang="en-US" sz="2548" spc="63">
                  <a:solidFill>
                    <a:srgbClr val="FFFFFF"/>
                  </a:solidFill>
                  <a:latin typeface="Poppins Medium"/>
                </a:rPr>
                <a:t>UNDERSTAND THE EFFECTS OF </a:t>
              </a:r>
            </a:p>
            <a:p>
              <a:pPr algn="ctr">
                <a:lnSpc>
                  <a:spcPts val="3058"/>
                </a:lnSpc>
              </a:pPr>
              <a:r>
                <a:rPr lang="en-US" sz="2548" spc="63">
                  <a:solidFill>
                    <a:srgbClr val="FFFFFF"/>
                  </a:solidFill>
                  <a:latin typeface="Poppins Medium"/>
                </a:rPr>
                <a:t>NON-NEWTONIAN</a:t>
              </a:r>
            </a:p>
            <a:p>
              <a:pPr algn="ctr">
                <a:lnSpc>
                  <a:spcPts val="3058"/>
                </a:lnSpc>
              </a:pPr>
              <a:r>
                <a:rPr lang="en-US" sz="2548" spc="63">
                  <a:solidFill>
                    <a:srgbClr val="FFFFFF"/>
                  </a:solidFill>
                  <a:latin typeface="Poppins Medium"/>
                </a:rPr>
                <a:t>RHEOLOGY IN PROXIMITY OF THE AORTIC VALVE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13342" y="2250116"/>
            <a:ext cx="5691295" cy="2265867"/>
            <a:chOff x="0" y="0"/>
            <a:chExt cx="7588394" cy="302115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7588394" cy="2211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8"/>
                </a:lnSpc>
              </a:pPr>
              <a:r>
                <a:rPr lang="en-US" sz="5498">
                  <a:solidFill>
                    <a:srgbClr val="000000"/>
                  </a:solidFill>
                  <a:latin typeface="Poppins Medium"/>
                </a:rPr>
                <a:t>Study of blood's rheology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63931"/>
              <a:ext cx="7588394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6"/>
                </a:lnSpc>
                <a:spcBef>
                  <a:spcPct val="0"/>
                </a:spcBef>
              </a:pPr>
              <a:r>
                <a:rPr lang="en-US" sz="3205" u="none" spc="80">
                  <a:solidFill>
                    <a:srgbClr val="000000"/>
                  </a:solidFill>
                  <a:latin typeface="Poppins Medium"/>
                </a:rPr>
                <a:t>NON-NEWTONIAN MODEL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52890" y="1028700"/>
            <a:ext cx="10969503" cy="1684205"/>
            <a:chOff x="0" y="0"/>
            <a:chExt cx="14626004" cy="22456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14626004" cy="1461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98"/>
                </a:lnSpc>
              </a:pPr>
              <a:r>
                <a:rPr lang="en-US" sz="7331">
                  <a:solidFill>
                    <a:srgbClr val="000000"/>
                  </a:solidFill>
                  <a:latin typeface="Poppins Medium"/>
                </a:rPr>
                <a:t>Goal of the thesis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69016"/>
              <a:ext cx="12847761" cy="476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933092" y="7208229"/>
            <a:ext cx="4307603" cy="2853433"/>
            <a:chOff x="0" y="0"/>
            <a:chExt cx="5743470" cy="380457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743470" cy="3804577"/>
              <a:chOff x="0" y="0"/>
              <a:chExt cx="1478175" cy="9791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78175" cy="979170"/>
              </a:xfrm>
              <a:custGeom>
                <a:avLst/>
                <a:gdLst/>
                <a:ahLst/>
                <a:cxnLst/>
                <a:rect l="l" t="t" r="r" b="b"/>
                <a:pathLst>
                  <a:path w="1478175" h="979170">
                    <a:moveTo>
                      <a:pt x="0" y="0"/>
                    </a:moveTo>
                    <a:lnTo>
                      <a:pt x="1478175" y="0"/>
                    </a:lnTo>
                    <a:lnTo>
                      <a:pt x="1478175" y="979170"/>
                    </a:lnTo>
                    <a:lnTo>
                      <a:pt x="0" y="979170"/>
                    </a:lnTo>
                    <a:close/>
                  </a:path>
                </a:pathLst>
              </a:custGeom>
              <a:solidFill>
                <a:srgbClr val="353B88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57887" y="401726"/>
              <a:ext cx="4827697" cy="3029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8"/>
                </a:lnSpc>
              </a:pPr>
              <a:r>
                <a:rPr lang="en-US" sz="2548" spc="63">
                  <a:solidFill>
                    <a:srgbClr val="FFFFFF"/>
                  </a:solidFill>
                  <a:latin typeface="Poppins Medium"/>
                </a:rPr>
                <a:t>CALIBRATE THE PARAMETERS TO REPRODUCE DIFFERENT PHYSIOLOGICAL SCENARIOS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4440516" y="6178613"/>
            <a:ext cx="1183190" cy="60934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1525087" y="2250116"/>
            <a:ext cx="7123613" cy="2265867"/>
            <a:chOff x="0" y="0"/>
            <a:chExt cx="9498151" cy="3021156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9498151" cy="2211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8"/>
                </a:lnSpc>
              </a:pPr>
              <a:r>
                <a:rPr lang="en-US" sz="5498">
                  <a:solidFill>
                    <a:srgbClr val="000000"/>
                  </a:solidFill>
                  <a:latin typeface="Poppins Medium"/>
                </a:rPr>
                <a:t>Fluid-Structure Interaction problem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363931"/>
              <a:ext cx="949815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6"/>
                </a:lnSpc>
              </a:pPr>
              <a:r>
                <a:rPr lang="en-US" sz="3205" spc="80">
                  <a:solidFill>
                    <a:srgbClr val="000000"/>
                  </a:solidFill>
                  <a:latin typeface="Poppins Medium"/>
                </a:rPr>
                <a:t>REDUCED VALVE MODEL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3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1076DB38-5EC5-1C79-4C1E-EF81723AA9A6}"/>
              </a:ext>
            </a:extLst>
          </p:cNvPr>
          <p:cNvSpPr txBox="1"/>
          <p:nvPr/>
        </p:nvSpPr>
        <p:spPr>
          <a:xfrm>
            <a:off x="1514174" y="4786533"/>
            <a:ext cx="7134525" cy="989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2125" lvl="1" indent="-321062">
              <a:lnSpc>
                <a:spcPts val="3866"/>
              </a:lnSpc>
              <a:buFont typeface="Arial"/>
              <a:buChar char="•"/>
            </a:pPr>
            <a:r>
              <a:rPr lang="en-US" sz="2974" spc="29" dirty="0">
                <a:solidFill>
                  <a:srgbClr val="000000"/>
                </a:solidFill>
                <a:latin typeface="HK Grotesk Light"/>
              </a:rPr>
              <a:t>Increased </a:t>
            </a:r>
            <a:r>
              <a:rPr lang="en-US" sz="2974" b="1" spc="29" dirty="0">
                <a:solidFill>
                  <a:srgbClr val="000000"/>
                </a:solidFill>
                <a:latin typeface="HK Grotesk Light"/>
              </a:rPr>
              <a:t>computational performance</a:t>
            </a:r>
          </a:p>
          <a:p>
            <a:pPr marL="642125" lvl="1" indent="-321062">
              <a:lnSpc>
                <a:spcPts val="3866"/>
              </a:lnSpc>
              <a:buFont typeface="Arial"/>
              <a:buChar char="•"/>
            </a:pPr>
            <a:r>
              <a:rPr lang="en-US" sz="2974" b="1" spc="29" dirty="0">
                <a:solidFill>
                  <a:srgbClr val="000000"/>
                </a:solidFill>
                <a:latin typeface="HK Grotesk Light"/>
              </a:rPr>
              <a:t>Physical meaning </a:t>
            </a:r>
            <a:r>
              <a:rPr lang="en-US" sz="2974" spc="29" dirty="0">
                <a:solidFill>
                  <a:srgbClr val="000000"/>
                </a:solidFill>
                <a:latin typeface="HK Grotesk Light"/>
              </a:rPr>
              <a:t>for the parameters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85FCC81A-ED0F-764C-E6DD-470F8866E20A}"/>
              </a:ext>
            </a:extLst>
          </p:cNvPr>
          <p:cNvSpPr txBox="1"/>
          <p:nvPr/>
        </p:nvSpPr>
        <p:spPr>
          <a:xfrm>
            <a:off x="11013342" y="4786533"/>
            <a:ext cx="5691295" cy="989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2125" lvl="1" indent="-321062" algn="l">
              <a:lnSpc>
                <a:spcPts val="3866"/>
              </a:lnSpc>
              <a:spcBef>
                <a:spcPct val="0"/>
              </a:spcBef>
              <a:buFont typeface="Arial"/>
              <a:buChar char="•"/>
            </a:pPr>
            <a:r>
              <a:rPr lang="en-US" sz="2974" b="1" u="none" spc="29" dirty="0">
                <a:solidFill>
                  <a:srgbClr val="000000"/>
                </a:solidFill>
                <a:latin typeface="HK Grotesk Light"/>
              </a:rPr>
              <a:t>Implementation</a:t>
            </a:r>
            <a:r>
              <a:rPr lang="en-US" sz="2974" u="none" spc="29" dirty="0">
                <a:solidFill>
                  <a:srgbClr val="000000"/>
                </a:solidFill>
                <a:latin typeface="HK Grotesk Light"/>
              </a:rPr>
              <a:t> of the model</a:t>
            </a:r>
          </a:p>
          <a:p>
            <a:pPr marL="642125" lvl="1" indent="-321062" algn="l">
              <a:lnSpc>
                <a:spcPts val="3866"/>
              </a:lnSpc>
              <a:spcBef>
                <a:spcPct val="0"/>
              </a:spcBef>
              <a:buFont typeface="Arial"/>
              <a:buChar char="•"/>
            </a:pPr>
            <a:r>
              <a:rPr lang="en-US" sz="2974" b="1" u="none" spc="29" dirty="0">
                <a:solidFill>
                  <a:srgbClr val="000000"/>
                </a:solidFill>
                <a:latin typeface="HK Grotesk Light"/>
              </a:rPr>
              <a:t>Validation</a:t>
            </a:r>
            <a:r>
              <a:rPr lang="en-US" sz="2974" u="none" spc="29" dirty="0">
                <a:solidFill>
                  <a:srgbClr val="000000"/>
                </a:solidFill>
                <a:latin typeface="HK Grotesk Light"/>
              </a:rPr>
              <a:t> of the model</a:t>
            </a:r>
          </a:p>
        </p:txBody>
      </p:sp>
    </p:spTree>
    <p:extLst>
      <p:ext uri="{BB962C8B-B14F-4D97-AF65-F5344CB8AC3E}">
        <p14:creationId xmlns:p14="http://schemas.microsoft.com/office/powerpoint/2010/main" val="424904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1576" y="0"/>
            <a:ext cx="6808324" cy="10287000"/>
            <a:chOff x="0" y="0"/>
            <a:chExt cx="2303063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3063" cy="3479800"/>
            </a:xfrm>
            <a:custGeom>
              <a:avLst/>
              <a:gdLst/>
              <a:ahLst/>
              <a:cxnLst/>
              <a:rect l="l" t="t" r="r" b="b"/>
              <a:pathLst>
                <a:path w="2303063" h="3479800">
                  <a:moveTo>
                    <a:pt x="0" y="0"/>
                  </a:moveTo>
                  <a:lnTo>
                    <a:pt x="2303063" y="0"/>
                  </a:lnTo>
                  <a:lnTo>
                    <a:pt x="230306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41928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479676" y="0"/>
            <a:ext cx="6808324" cy="4071571"/>
            <a:chOff x="0" y="0"/>
            <a:chExt cx="2303063" cy="13772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3063" cy="1377297"/>
            </a:xfrm>
            <a:custGeom>
              <a:avLst/>
              <a:gdLst/>
              <a:ahLst/>
              <a:cxnLst/>
              <a:rect l="l" t="t" r="r" b="b"/>
              <a:pathLst>
                <a:path w="2303063" h="1377297">
                  <a:moveTo>
                    <a:pt x="0" y="0"/>
                  </a:moveTo>
                  <a:lnTo>
                    <a:pt x="2303063" y="0"/>
                  </a:lnTo>
                  <a:lnTo>
                    <a:pt x="2303063" y="1377297"/>
                  </a:lnTo>
                  <a:lnTo>
                    <a:pt x="0" y="1377297"/>
                  </a:lnTo>
                  <a:close/>
                </a:path>
              </a:pathLst>
            </a:custGeom>
            <a:solidFill>
              <a:srgbClr val="353B8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845597" y="2114640"/>
            <a:ext cx="3902495" cy="390249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0318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403025" y="6017135"/>
            <a:ext cx="4787638" cy="239381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25830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753224" y="9258300"/>
            <a:ext cx="3390776" cy="214890"/>
            <a:chOff x="0" y="0"/>
            <a:chExt cx="9017760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9017760" cy="69850"/>
            </a:xfrm>
            <a:custGeom>
              <a:avLst/>
              <a:gdLst/>
              <a:ahLst/>
              <a:cxnLst/>
              <a:rect l="l" t="t" r="r" b="b"/>
              <a:pathLst>
                <a:path w="9017760" h="69850">
                  <a:moveTo>
                    <a:pt x="872692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017760" y="69850"/>
                  </a:lnTo>
                  <a:lnTo>
                    <a:pt x="901776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82945" y="2899210"/>
            <a:ext cx="10932992" cy="233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6"/>
              </a:lnSpc>
            </a:pPr>
            <a:r>
              <a:rPr lang="en-US" sz="7771" dirty="0">
                <a:solidFill>
                  <a:srgbClr val="000000"/>
                </a:solidFill>
                <a:latin typeface="Poppins Medium"/>
              </a:rPr>
              <a:t>Mathematical models and methods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0692"/>
            <a:ext cx="3328876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5240" y="3001127"/>
            <a:ext cx="11547401" cy="69524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2890" y="2124860"/>
            <a:ext cx="11812095" cy="71408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2890" y="1028700"/>
            <a:ext cx="11957778" cy="1096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 dirty="0">
                <a:solidFill>
                  <a:srgbClr val="000000"/>
                </a:solidFill>
                <a:latin typeface="Poppins Medium"/>
              </a:rPr>
              <a:t>RIIS method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06520" y="1117061"/>
            <a:ext cx="6952780" cy="91943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14250" y="1014247"/>
            <a:ext cx="7235723" cy="1133368"/>
            <a:chOff x="0" y="0"/>
            <a:chExt cx="7999427" cy="12529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99427" cy="1252991"/>
            </a:xfrm>
            <a:custGeom>
              <a:avLst/>
              <a:gdLst/>
              <a:ahLst/>
              <a:cxnLst/>
              <a:rect l="l" t="t" r="r" b="b"/>
              <a:pathLst>
                <a:path w="7999427" h="1252991">
                  <a:moveTo>
                    <a:pt x="0" y="0"/>
                  </a:moveTo>
                  <a:lnTo>
                    <a:pt x="0" y="1252991"/>
                  </a:lnTo>
                  <a:lnTo>
                    <a:pt x="7999427" y="1252991"/>
                  </a:lnTo>
                  <a:lnTo>
                    <a:pt x="7999427" y="0"/>
                  </a:lnTo>
                  <a:lnTo>
                    <a:pt x="0" y="0"/>
                  </a:lnTo>
                  <a:close/>
                  <a:moveTo>
                    <a:pt x="7938467" y="1192031"/>
                  </a:moveTo>
                  <a:lnTo>
                    <a:pt x="59690" y="1192031"/>
                  </a:lnTo>
                  <a:lnTo>
                    <a:pt x="59690" y="59690"/>
                  </a:lnTo>
                  <a:lnTo>
                    <a:pt x="7938467" y="59690"/>
                  </a:lnTo>
                  <a:lnTo>
                    <a:pt x="7938467" y="119203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164196" y="4094769"/>
            <a:ext cx="3267861" cy="1253612"/>
            <a:chOff x="0" y="0"/>
            <a:chExt cx="4895265" cy="18779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95265" cy="1877914"/>
            </a:xfrm>
            <a:custGeom>
              <a:avLst/>
              <a:gdLst/>
              <a:ahLst/>
              <a:cxnLst/>
              <a:rect l="l" t="t" r="r" b="b"/>
              <a:pathLst>
                <a:path w="4895265" h="1877914">
                  <a:moveTo>
                    <a:pt x="0" y="0"/>
                  </a:moveTo>
                  <a:lnTo>
                    <a:pt x="0" y="1877914"/>
                  </a:lnTo>
                  <a:lnTo>
                    <a:pt x="4895265" y="1877914"/>
                  </a:lnTo>
                  <a:lnTo>
                    <a:pt x="4895265" y="0"/>
                  </a:lnTo>
                  <a:lnTo>
                    <a:pt x="0" y="0"/>
                  </a:lnTo>
                  <a:close/>
                  <a:moveTo>
                    <a:pt x="4834305" y="1816954"/>
                  </a:moveTo>
                  <a:lnTo>
                    <a:pt x="59690" y="1816954"/>
                  </a:lnTo>
                  <a:lnTo>
                    <a:pt x="59690" y="59690"/>
                  </a:lnTo>
                  <a:lnTo>
                    <a:pt x="4834305" y="59690"/>
                  </a:lnTo>
                  <a:lnTo>
                    <a:pt x="4834305" y="181695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44000" y="3162792"/>
            <a:ext cx="680152" cy="90796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004302" y="3439683"/>
            <a:ext cx="8283698" cy="34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  <a:spcBef>
                <a:spcPct val="0"/>
              </a:spcBef>
            </a:pPr>
            <a:r>
              <a:rPr lang="en-US" sz="2111" spc="21" dirty="0">
                <a:solidFill>
                  <a:srgbClr val="000000"/>
                </a:solidFill>
                <a:latin typeface="HK Grotesk Light"/>
              </a:rPr>
              <a:t>Fedele et al, </a:t>
            </a:r>
            <a:r>
              <a:rPr lang="en-US" sz="2111" i="1" spc="21" dirty="0">
                <a:solidFill>
                  <a:srgbClr val="000000"/>
                </a:solidFill>
                <a:latin typeface="HK Grotesk Light"/>
              </a:rPr>
              <a:t>Biomechanics and modeling in mechanobiology</a:t>
            </a:r>
            <a:r>
              <a:rPr lang="en-US" sz="2111" spc="21" dirty="0">
                <a:solidFill>
                  <a:srgbClr val="000000"/>
                </a:solidFill>
                <a:latin typeface="HK Grotesk Light"/>
              </a:rPr>
              <a:t>, 2015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4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E25D0D8-FA1F-F988-F72B-7DC5D68D34BB}"/>
              </a:ext>
            </a:extLst>
          </p:cNvPr>
          <p:cNvSpPr txBox="1"/>
          <p:nvPr/>
        </p:nvSpPr>
        <p:spPr>
          <a:xfrm>
            <a:off x="13674557" y="5143500"/>
            <a:ext cx="4114973" cy="3082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7811" lvl="1" indent="-457200">
              <a:lnSpc>
                <a:spcPts val="3861"/>
              </a:lnSpc>
              <a:buFont typeface="Arial" panose="020B0604020202020204" pitchFamily="34" charset="0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Immersed implicit 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surface</a:t>
            </a:r>
          </a:p>
          <a:p>
            <a:pPr marL="320611" lvl="1"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777811" lvl="1" indent="-457200">
              <a:lnSpc>
                <a:spcPts val="3861"/>
              </a:lnSpc>
              <a:buFont typeface="Arial" panose="020B0604020202020204" pitchFamily="34" charset="0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Weak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imposition of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valve’s velocity</a:t>
            </a:r>
          </a:p>
          <a:p>
            <a:pPr marL="320611" lvl="1"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7097" t="4862" r="69141" b="85230"/>
          <a:stretch>
            <a:fillRect/>
          </a:stretch>
        </p:blipFill>
        <p:spPr>
          <a:xfrm>
            <a:off x="4734314" y="3339171"/>
            <a:ext cx="434242" cy="6887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1605240" y="3001127"/>
            <a:ext cx="11547401" cy="695249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14250" y="1014247"/>
            <a:ext cx="7235723" cy="1133368"/>
            <a:chOff x="0" y="0"/>
            <a:chExt cx="7999427" cy="12529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99427" cy="1252991"/>
            </a:xfrm>
            <a:custGeom>
              <a:avLst/>
              <a:gdLst/>
              <a:ahLst/>
              <a:cxnLst/>
              <a:rect l="l" t="t" r="r" b="b"/>
              <a:pathLst>
                <a:path w="7999427" h="1252991">
                  <a:moveTo>
                    <a:pt x="0" y="0"/>
                  </a:moveTo>
                  <a:lnTo>
                    <a:pt x="0" y="1252991"/>
                  </a:lnTo>
                  <a:lnTo>
                    <a:pt x="7999427" y="1252991"/>
                  </a:lnTo>
                  <a:lnTo>
                    <a:pt x="7999427" y="0"/>
                  </a:lnTo>
                  <a:lnTo>
                    <a:pt x="0" y="0"/>
                  </a:lnTo>
                  <a:close/>
                  <a:moveTo>
                    <a:pt x="7938467" y="1192031"/>
                  </a:moveTo>
                  <a:lnTo>
                    <a:pt x="59690" y="1192031"/>
                  </a:lnTo>
                  <a:lnTo>
                    <a:pt x="59690" y="59690"/>
                  </a:lnTo>
                  <a:lnTo>
                    <a:pt x="7938467" y="59690"/>
                  </a:lnTo>
                  <a:lnTo>
                    <a:pt x="7938467" y="1192031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0000"/>
          </a:blip>
          <a:srcRect/>
          <a:stretch>
            <a:fillRect/>
          </a:stretch>
        </p:blipFill>
        <p:spPr>
          <a:xfrm>
            <a:off x="352890" y="2124860"/>
            <a:ext cx="11812095" cy="71408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2890" y="1028700"/>
            <a:ext cx="11957778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RIIS method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507469" y="3277704"/>
            <a:ext cx="887933" cy="887933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5395402" y="3721670"/>
            <a:ext cx="3091346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TextBox 14"/>
          <p:cNvSpPr txBox="1"/>
          <p:nvPr/>
        </p:nvSpPr>
        <p:spPr>
          <a:xfrm>
            <a:off x="8773870" y="3456711"/>
            <a:ext cx="3380147" cy="52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74" spc="32">
                <a:solidFill>
                  <a:srgbClr val="000000"/>
                </a:solidFill>
                <a:latin typeface="HK Grotesk Light"/>
              </a:rPr>
              <a:t>Stress tensor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30000"/>
          </a:blip>
          <a:srcRect/>
          <a:stretch>
            <a:fillRect/>
          </a:stretch>
        </p:blipFill>
        <p:spPr>
          <a:xfrm>
            <a:off x="10306520" y="1117061"/>
            <a:ext cx="6952780" cy="919439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4164196" y="4094769"/>
            <a:ext cx="3267861" cy="1253612"/>
            <a:chOff x="0" y="0"/>
            <a:chExt cx="4895265" cy="18779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95265" cy="1877914"/>
            </a:xfrm>
            <a:custGeom>
              <a:avLst/>
              <a:gdLst/>
              <a:ahLst/>
              <a:cxnLst/>
              <a:rect l="l" t="t" r="r" b="b"/>
              <a:pathLst>
                <a:path w="4895265" h="1877914">
                  <a:moveTo>
                    <a:pt x="0" y="0"/>
                  </a:moveTo>
                  <a:lnTo>
                    <a:pt x="0" y="1877914"/>
                  </a:lnTo>
                  <a:lnTo>
                    <a:pt x="4895265" y="1877914"/>
                  </a:lnTo>
                  <a:lnTo>
                    <a:pt x="4895265" y="0"/>
                  </a:lnTo>
                  <a:lnTo>
                    <a:pt x="0" y="0"/>
                  </a:lnTo>
                  <a:close/>
                  <a:moveTo>
                    <a:pt x="4834305" y="1816954"/>
                  </a:moveTo>
                  <a:lnTo>
                    <a:pt x="59690" y="1816954"/>
                  </a:lnTo>
                  <a:lnTo>
                    <a:pt x="59690" y="59690"/>
                  </a:lnTo>
                  <a:lnTo>
                    <a:pt x="4834305" y="59690"/>
                  </a:lnTo>
                  <a:lnTo>
                    <a:pt x="4834305" y="1816954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1605240" y="3001127"/>
            <a:ext cx="11547401" cy="695249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14250" y="1014247"/>
            <a:ext cx="7235723" cy="1133368"/>
            <a:chOff x="0" y="0"/>
            <a:chExt cx="7999427" cy="1252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99427" cy="1252991"/>
            </a:xfrm>
            <a:custGeom>
              <a:avLst/>
              <a:gdLst/>
              <a:ahLst/>
              <a:cxnLst/>
              <a:rect l="l" t="t" r="r" b="b"/>
              <a:pathLst>
                <a:path w="7999427" h="1252991">
                  <a:moveTo>
                    <a:pt x="0" y="0"/>
                  </a:moveTo>
                  <a:lnTo>
                    <a:pt x="0" y="1252991"/>
                  </a:lnTo>
                  <a:lnTo>
                    <a:pt x="7999427" y="1252991"/>
                  </a:lnTo>
                  <a:lnTo>
                    <a:pt x="7999427" y="0"/>
                  </a:lnTo>
                  <a:lnTo>
                    <a:pt x="0" y="0"/>
                  </a:lnTo>
                  <a:close/>
                  <a:moveTo>
                    <a:pt x="7938467" y="1192031"/>
                  </a:moveTo>
                  <a:lnTo>
                    <a:pt x="59690" y="1192031"/>
                  </a:lnTo>
                  <a:lnTo>
                    <a:pt x="59690" y="59690"/>
                  </a:lnTo>
                  <a:lnTo>
                    <a:pt x="7938467" y="59690"/>
                  </a:lnTo>
                  <a:lnTo>
                    <a:pt x="7938467" y="1192031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30000"/>
          </a:blip>
          <a:srcRect/>
          <a:stretch>
            <a:fillRect/>
          </a:stretch>
        </p:blipFill>
        <p:spPr>
          <a:xfrm>
            <a:off x="352890" y="2124860"/>
            <a:ext cx="11812095" cy="71408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2890" y="1028700"/>
            <a:ext cx="11957778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RIIS method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l="22170" t="20369" r="71864" b="70369"/>
          <a:stretch>
            <a:fillRect/>
          </a:stretch>
        </p:blipFill>
        <p:spPr>
          <a:xfrm>
            <a:off x="4165308" y="4417290"/>
            <a:ext cx="688798" cy="6438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945949" y="4175470"/>
            <a:ext cx="1127514" cy="1127514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rot="-831620">
            <a:off x="4984039" y="3984465"/>
            <a:ext cx="6142295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30000"/>
          </a:blip>
          <a:srcRect/>
          <a:stretch>
            <a:fillRect/>
          </a:stretch>
        </p:blipFill>
        <p:spPr>
          <a:xfrm>
            <a:off x="10306520" y="1117061"/>
            <a:ext cx="6952780" cy="919439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4164196" y="4094769"/>
            <a:ext cx="3267861" cy="1253612"/>
            <a:chOff x="0" y="0"/>
            <a:chExt cx="4895265" cy="18779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95265" cy="1877914"/>
            </a:xfrm>
            <a:custGeom>
              <a:avLst/>
              <a:gdLst/>
              <a:ahLst/>
              <a:cxnLst/>
              <a:rect l="l" t="t" r="r" b="b"/>
              <a:pathLst>
                <a:path w="4895265" h="1877914">
                  <a:moveTo>
                    <a:pt x="0" y="0"/>
                  </a:moveTo>
                  <a:lnTo>
                    <a:pt x="0" y="1877914"/>
                  </a:lnTo>
                  <a:lnTo>
                    <a:pt x="4895265" y="1877914"/>
                  </a:lnTo>
                  <a:lnTo>
                    <a:pt x="4895265" y="0"/>
                  </a:lnTo>
                  <a:lnTo>
                    <a:pt x="0" y="0"/>
                  </a:lnTo>
                  <a:close/>
                  <a:moveTo>
                    <a:pt x="4834305" y="1816954"/>
                  </a:moveTo>
                  <a:lnTo>
                    <a:pt x="59690" y="1816954"/>
                  </a:lnTo>
                  <a:lnTo>
                    <a:pt x="59690" y="59690"/>
                  </a:lnTo>
                  <a:lnTo>
                    <a:pt x="4834305" y="59690"/>
                  </a:lnTo>
                  <a:lnTo>
                    <a:pt x="4834305" y="1816954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216597" y="2963027"/>
            <a:ext cx="4047805" cy="539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74" spc="32" dirty="0">
                <a:solidFill>
                  <a:srgbClr val="000000"/>
                </a:solidFill>
                <a:latin typeface="HK Grotesk Light"/>
              </a:rPr>
              <a:t>Smoothed Dirac delta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9000"/>
          </a:blip>
          <a:srcRect/>
          <a:stretch>
            <a:fillRect/>
          </a:stretch>
        </p:blipFill>
        <p:spPr>
          <a:xfrm>
            <a:off x="1605240" y="3001127"/>
            <a:ext cx="11547401" cy="695249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14250" y="1014247"/>
            <a:ext cx="7235723" cy="1133368"/>
            <a:chOff x="0" y="0"/>
            <a:chExt cx="7999427" cy="1252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99427" cy="1252991"/>
            </a:xfrm>
            <a:custGeom>
              <a:avLst/>
              <a:gdLst/>
              <a:ahLst/>
              <a:cxnLst/>
              <a:rect l="l" t="t" r="r" b="b"/>
              <a:pathLst>
                <a:path w="7999427" h="1252991">
                  <a:moveTo>
                    <a:pt x="0" y="0"/>
                  </a:moveTo>
                  <a:lnTo>
                    <a:pt x="0" y="1252991"/>
                  </a:lnTo>
                  <a:lnTo>
                    <a:pt x="7999427" y="1252991"/>
                  </a:lnTo>
                  <a:lnTo>
                    <a:pt x="7999427" y="0"/>
                  </a:lnTo>
                  <a:lnTo>
                    <a:pt x="0" y="0"/>
                  </a:lnTo>
                  <a:close/>
                  <a:moveTo>
                    <a:pt x="7938467" y="1192031"/>
                  </a:moveTo>
                  <a:lnTo>
                    <a:pt x="59690" y="1192031"/>
                  </a:lnTo>
                  <a:lnTo>
                    <a:pt x="59690" y="59690"/>
                  </a:lnTo>
                  <a:lnTo>
                    <a:pt x="7938467" y="59690"/>
                  </a:lnTo>
                  <a:lnTo>
                    <a:pt x="7938467" y="1192031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352890" y="2124860"/>
            <a:ext cx="11812095" cy="71408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2890" y="1028700"/>
            <a:ext cx="11957778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RIIS method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l="42658" t="20799" r="51765" b="69723"/>
          <a:stretch>
            <a:fillRect/>
          </a:stretch>
        </p:blipFill>
        <p:spPr>
          <a:xfrm>
            <a:off x="6531178" y="4447237"/>
            <a:ext cx="643876" cy="65885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rot="907009">
            <a:off x="7172983" y="5683342"/>
            <a:ext cx="7172528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TextBox 13"/>
          <p:cNvSpPr txBox="1"/>
          <p:nvPr/>
        </p:nvSpPr>
        <p:spPr>
          <a:xfrm>
            <a:off x="14376082" y="6439276"/>
            <a:ext cx="3200461" cy="52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74" spc="32">
                <a:solidFill>
                  <a:srgbClr val="000000"/>
                </a:solidFill>
                <a:latin typeface="HK Grotesk Light"/>
              </a:rPr>
              <a:t>Leaflets' velocity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409150" y="4323171"/>
            <a:ext cx="887933" cy="8879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30000"/>
          </a:blip>
          <a:srcRect/>
          <a:stretch>
            <a:fillRect/>
          </a:stretch>
        </p:blipFill>
        <p:spPr>
          <a:xfrm>
            <a:off x="10306520" y="1117061"/>
            <a:ext cx="6952780" cy="91943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4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 l="745" t="7378" r="87312" b="9085"/>
          <a:stretch>
            <a:fillRect/>
          </a:stretch>
        </p:blipFill>
        <p:spPr>
          <a:xfrm>
            <a:off x="10358356" y="1189057"/>
            <a:ext cx="830329" cy="76805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0306520" y="1074824"/>
            <a:ext cx="882165" cy="961676"/>
            <a:chOff x="0" y="0"/>
            <a:chExt cx="1520579" cy="16576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0579" cy="1657631"/>
            </a:xfrm>
            <a:custGeom>
              <a:avLst/>
              <a:gdLst/>
              <a:ahLst/>
              <a:cxnLst/>
              <a:rect l="l" t="t" r="r" b="b"/>
              <a:pathLst>
                <a:path w="1520579" h="1657631">
                  <a:moveTo>
                    <a:pt x="0" y="0"/>
                  </a:moveTo>
                  <a:lnTo>
                    <a:pt x="0" y="1657631"/>
                  </a:lnTo>
                  <a:lnTo>
                    <a:pt x="1520579" y="1657631"/>
                  </a:lnTo>
                  <a:lnTo>
                    <a:pt x="1520579" y="0"/>
                  </a:lnTo>
                  <a:lnTo>
                    <a:pt x="0" y="0"/>
                  </a:lnTo>
                  <a:close/>
                  <a:moveTo>
                    <a:pt x="1459619" y="1596671"/>
                  </a:moveTo>
                  <a:lnTo>
                    <a:pt x="59690" y="1596671"/>
                  </a:lnTo>
                  <a:lnTo>
                    <a:pt x="59690" y="59690"/>
                  </a:lnTo>
                  <a:lnTo>
                    <a:pt x="1459619" y="59690"/>
                  </a:lnTo>
                  <a:lnTo>
                    <a:pt x="1459619" y="1596671"/>
                  </a:lnTo>
                  <a:close/>
                </a:path>
              </a:pathLst>
            </a:custGeom>
            <a:solidFill>
              <a:srgbClr val="353B88"/>
            </a:solid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8157" y="2124860"/>
            <a:ext cx="5721761" cy="511615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Reduced structure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5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C28F88BB-BB06-08BA-E7B7-D1F629D2B91D}"/>
              </a:ext>
            </a:extLst>
          </p:cNvPr>
          <p:cNvSpPr txBox="1"/>
          <p:nvPr/>
        </p:nvSpPr>
        <p:spPr>
          <a:xfrm>
            <a:off x="14181406" y="1425340"/>
            <a:ext cx="3101328" cy="38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4"/>
              </a:lnSpc>
              <a:spcBef>
                <a:spcPct val="0"/>
              </a:spcBef>
            </a:pPr>
            <a:r>
              <a:rPr lang="en-US" sz="2411" spc="24">
                <a:solidFill>
                  <a:srgbClr val="000000"/>
                </a:solidFill>
                <a:latin typeface="HK Grotesk Light"/>
              </a:rPr>
              <a:t>Fumagalli, </a:t>
            </a:r>
            <a:r>
              <a:rPr lang="en-US" sz="2411" spc="24">
                <a:solidFill>
                  <a:srgbClr val="000000"/>
                </a:solidFill>
                <a:latin typeface="HK Grotesk Light Italics"/>
              </a:rPr>
              <a:t>arXiv</a:t>
            </a:r>
            <a:r>
              <a:rPr lang="en-US" sz="2411" spc="24">
                <a:solidFill>
                  <a:srgbClr val="000000"/>
                </a:solidFill>
                <a:latin typeface="HK Grotesk Light"/>
              </a:rPr>
              <a:t>, 2021</a:t>
            </a:r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D93DE4BE-AC6C-21B6-803A-43BBBC709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46071" y="1122796"/>
            <a:ext cx="680152" cy="9079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8157" y="2124860"/>
            <a:ext cx="5721761" cy="511615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6090" t="29881" r="37160" b="61923"/>
          <a:stretch>
            <a:fillRect/>
          </a:stretch>
        </p:blipFill>
        <p:spPr>
          <a:xfrm>
            <a:off x="4135360" y="3653623"/>
            <a:ext cx="958327" cy="4192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39761" y="3288494"/>
            <a:ext cx="1149525" cy="1149525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25994">
            <a:off x="5189210" y="3864319"/>
            <a:ext cx="5319679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775444" y="3543688"/>
            <a:ext cx="4293552" cy="75768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Reduced structure model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5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93CB5A08-1EE9-A378-4068-6AA1BCE7BA3C}"/>
              </a:ext>
            </a:extLst>
          </p:cNvPr>
          <p:cNvSpPr txBox="1"/>
          <p:nvPr/>
        </p:nvSpPr>
        <p:spPr>
          <a:xfrm>
            <a:off x="11669199" y="4252296"/>
            <a:ext cx="4455156" cy="565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16"/>
              </a:lnSpc>
              <a:spcBef>
                <a:spcPct val="0"/>
              </a:spcBef>
            </a:pPr>
            <a:r>
              <a:rPr lang="en-US" sz="3474" spc="34" dirty="0">
                <a:solidFill>
                  <a:srgbClr val="000000"/>
                </a:solidFill>
                <a:latin typeface="HK Grotesk Light"/>
              </a:rPr>
              <a:t>Separation of variables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0BF8D40A-19CF-CB7B-566A-BB8F9698F3D7}"/>
              </a:ext>
            </a:extLst>
          </p:cNvPr>
          <p:cNvSpPr txBox="1"/>
          <p:nvPr/>
        </p:nvSpPr>
        <p:spPr>
          <a:xfrm>
            <a:off x="14181406" y="1425340"/>
            <a:ext cx="3101328" cy="38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4"/>
              </a:lnSpc>
              <a:spcBef>
                <a:spcPct val="0"/>
              </a:spcBef>
            </a:pPr>
            <a:r>
              <a:rPr lang="en-US" sz="2411" spc="24">
                <a:solidFill>
                  <a:srgbClr val="000000"/>
                </a:solidFill>
                <a:latin typeface="HK Grotesk Light"/>
              </a:rPr>
              <a:t>Fumagalli, </a:t>
            </a:r>
            <a:r>
              <a:rPr lang="en-US" sz="2411" spc="24">
                <a:solidFill>
                  <a:srgbClr val="000000"/>
                </a:solidFill>
                <a:latin typeface="HK Grotesk Light Italics"/>
              </a:rPr>
              <a:t>arXiv</a:t>
            </a:r>
            <a:r>
              <a:rPr lang="en-US" sz="2411" spc="24">
                <a:solidFill>
                  <a:srgbClr val="000000"/>
                </a:solidFill>
                <a:latin typeface="HK Grotesk Light"/>
              </a:rPr>
              <a:t>, 2021</a:t>
            </a:r>
          </a:p>
        </p:txBody>
      </p:sp>
      <p:pic>
        <p:nvPicPr>
          <p:cNvPr id="13" name="Picture 21">
            <a:extLst>
              <a:ext uri="{FF2B5EF4-FFF2-40B4-BE49-F238E27FC236}">
                <a16:creationId xmlns:a16="http://schemas.microsoft.com/office/drawing/2014/main" id="{AB28EA0D-09A1-18F3-39D9-11B5CDD49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246071" y="1122796"/>
            <a:ext cx="680152" cy="9079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8157" y="2124860"/>
            <a:ext cx="5721761" cy="511615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6090" t="29881" r="37160" b="61923"/>
          <a:stretch>
            <a:fillRect/>
          </a:stretch>
        </p:blipFill>
        <p:spPr>
          <a:xfrm>
            <a:off x="4135360" y="3653623"/>
            <a:ext cx="958327" cy="4192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39761" y="3288494"/>
            <a:ext cx="1149525" cy="1149525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25994">
            <a:off x="5189210" y="3864319"/>
            <a:ext cx="5319679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775444" y="3543688"/>
            <a:ext cx="4293552" cy="7576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441173" y="7149348"/>
            <a:ext cx="7987649" cy="138963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Reduced structure model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08339" y="8872356"/>
            <a:ext cx="110533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4026" spc="100">
                <a:solidFill>
                  <a:srgbClr val="000000"/>
                </a:solidFill>
                <a:latin typeface="Poppins Medium"/>
              </a:rPr>
              <a:t>LOCAL FORCE BALANCE ON THE LEAFLETS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81406" y="1425340"/>
            <a:ext cx="3101328" cy="38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4"/>
              </a:lnSpc>
              <a:spcBef>
                <a:spcPct val="0"/>
              </a:spcBef>
            </a:pPr>
            <a:r>
              <a:rPr lang="en-US" sz="2411" spc="24">
                <a:solidFill>
                  <a:srgbClr val="000000"/>
                </a:solidFill>
                <a:latin typeface="HK Grotesk Light"/>
              </a:rPr>
              <a:t>Fumagalli, </a:t>
            </a:r>
            <a:r>
              <a:rPr lang="en-US" sz="2411" spc="24">
                <a:solidFill>
                  <a:srgbClr val="000000"/>
                </a:solidFill>
                <a:latin typeface="HK Grotesk Light Italics"/>
              </a:rPr>
              <a:t>arXiv</a:t>
            </a:r>
            <a:r>
              <a:rPr lang="en-US" sz="2411" spc="24">
                <a:solidFill>
                  <a:srgbClr val="000000"/>
                </a:solidFill>
                <a:latin typeface="HK Grotesk Light"/>
              </a:rPr>
              <a:t>, 2021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5</a:t>
            </a:r>
          </a:p>
        </p:txBody>
      </p:sp>
      <p:pic>
        <p:nvPicPr>
          <p:cNvPr id="18" name="Picture 21">
            <a:extLst>
              <a:ext uri="{FF2B5EF4-FFF2-40B4-BE49-F238E27FC236}">
                <a16:creationId xmlns:a16="http://schemas.microsoft.com/office/drawing/2014/main" id="{0B6F62FA-AE83-F607-68B0-7512C304DE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46071" y="1122796"/>
            <a:ext cx="680152" cy="907969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93CB5A08-1EE9-A378-4068-6AA1BCE7BA3C}"/>
              </a:ext>
            </a:extLst>
          </p:cNvPr>
          <p:cNvSpPr txBox="1"/>
          <p:nvPr/>
        </p:nvSpPr>
        <p:spPr>
          <a:xfrm>
            <a:off x="11669199" y="4252296"/>
            <a:ext cx="4455156" cy="565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16"/>
              </a:lnSpc>
              <a:spcBef>
                <a:spcPct val="0"/>
              </a:spcBef>
            </a:pPr>
            <a:r>
              <a:rPr lang="en-US" sz="3474" spc="34" dirty="0">
                <a:solidFill>
                  <a:srgbClr val="000000"/>
                </a:solidFill>
                <a:latin typeface="HK Grotesk Light"/>
              </a:rPr>
              <a:t>Separation of variables</a:t>
            </a:r>
          </a:p>
        </p:txBody>
      </p:sp>
    </p:spTree>
    <p:extLst>
      <p:ext uri="{BB962C8B-B14F-4D97-AF65-F5344CB8AC3E}">
        <p14:creationId xmlns:p14="http://schemas.microsoft.com/office/powerpoint/2010/main" val="122112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67451" y="800100"/>
            <a:ext cx="64463" cy="832423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5" name="Group 5"/>
          <p:cNvGrpSpPr/>
          <p:nvPr/>
        </p:nvGrpSpPr>
        <p:grpSpPr>
          <a:xfrm>
            <a:off x="2276312" y="800100"/>
            <a:ext cx="661086" cy="66108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53B8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753224" y="9752041"/>
            <a:ext cx="9511178" cy="214890"/>
            <a:chOff x="0" y="0"/>
            <a:chExt cx="25294954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319830" y="3287179"/>
            <a:ext cx="562484" cy="562484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1928A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276312" y="5664343"/>
            <a:ext cx="649520" cy="562484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A82DA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276312" y="8802064"/>
            <a:ext cx="650527" cy="563417"/>
            <a:chOff x="0" y="0"/>
            <a:chExt cx="6202680" cy="5372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0318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092578" y="2314575"/>
            <a:ext cx="5657850" cy="565785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1928A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3413878" y="920512"/>
            <a:ext cx="9406902" cy="1929647"/>
            <a:chOff x="0" y="0"/>
            <a:chExt cx="12542536" cy="257286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12542536" cy="80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13"/>
                </a:lnSpc>
              </a:pPr>
              <a:r>
                <a:rPr lang="en-US" sz="4010" spc="100">
                  <a:solidFill>
                    <a:srgbClr val="000000"/>
                  </a:solidFill>
                  <a:latin typeface="Poppins Medium"/>
                </a:rPr>
                <a:t>INTRODUCTION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31030"/>
              <a:ext cx="12542536" cy="1283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1223" lvl="1" indent="-320611">
                <a:lnSpc>
                  <a:spcPts val="3860"/>
                </a:lnSpc>
                <a:buFont typeface="Arial"/>
                <a:buChar char="•"/>
              </a:pPr>
              <a:r>
                <a:rPr lang="en-US" sz="2969" spc="29">
                  <a:solidFill>
                    <a:srgbClr val="000000"/>
                  </a:solidFill>
                  <a:latin typeface="HK Grotesk Light"/>
                </a:rPr>
                <a:t>Clinical motivations</a:t>
              </a:r>
            </a:p>
            <a:p>
              <a:pPr marL="641223" lvl="1" indent="-320611">
                <a:lnSpc>
                  <a:spcPts val="3860"/>
                </a:lnSpc>
                <a:buFont typeface="Arial"/>
                <a:buChar char="•"/>
              </a:pPr>
              <a:r>
                <a:rPr lang="en-US" sz="2969" spc="29">
                  <a:solidFill>
                    <a:srgbClr val="000000"/>
                  </a:solidFill>
                  <a:latin typeface="HK Grotesk Light"/>
                </a:rPr>
                <a:t>Goal of the thesis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 rot="2700000">
            <a:off x="13270386" y="3492383"/>
            <a:ext cx="3302233" cy="3302233"/>
            <a:chOff x="0" y="0"/>
            <a:chExt cx="1913890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53B88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413877" y="3358290"/>
            <a:ext cx="10771059" cy="2365554"/>
            <a:chOff x="0" y="0"/>
            <a:chExt cx="12542536" cy="315407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12542536" cy="821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10"/>
                </a:lnSpc>
              </a:pPr>
              <a:r>
                <a:rPr lang="en-US" sz="4009" spc="100" dirty="0">
                  <a:solidFill>
                    <a:srgbClr val="000000"/>
                  </a:solidFill>
                  <a:latin typeface="Poppins Medium"/>
                </a:rPr>
                <a:t>MATHEMATICAL MODELS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95395"/>
              <a:ext cx="12542536" cy="2358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1223" lvl="1" indent="-320611">
                <a:lnSpc>
                  <a:spcPts val="3860"/>
                </a:lnSpc>
                <a:buFont typeface="Arial"/>
                <a:buChar char="•"/>
              </a:pPr>
              <a:r>
                <a:rPr lang="en-US" sz="2969" spc="29" dirty="0">
                  <a:solidFill>
                    <a:srgbClr val="000000"/>
                  </a:solidFill>
                  <a:latin typeface="HK Grotesk Light"/>
                </a:rPr>
                <a:t>Reduced FSI model</a:t>
              </a:r>
            </a:p>
            <a:p>
              <a:pPr marL="641223" lvl="1" indent="-320611">
                <a:lnSpc>
                  <a:spcPts val="3860"/>
                </a:lnSpc>
                <a:buFont typeface="Arial"/>
                <a:buChar char="•"/>
              </a:pPr>
              <a:r>
                <a:rPr lang="en-US" sz="2969" spc="29" dirty="0">
                  <a:solidFill>
                    <a:srgbClr val="000000"/>
                  </a:solidFill>
                  <a:latin typeface="HK Grotesk Light"/>
                </a:rPr>
                <a:t>Non-Newtonian model</a:t>
              </a:r>
            </a:p>
            <a:p>
              <a:pPr marL="641223" lvl="1" indent="-320611">
                <a:lnSpc>
                  <a:spcPts val="3860"/>
                </a:lnSpc>
                <a:buFont typeface="Arial"/>
                <a:buChar char="•"/>
              </a:pPr>
              <a:r>
                <a:rPr lang="en-US" sz="2969" spc="29" dirty="0">
                  <a:solidFill>
                    <a:srgbClr val="000000"/>
                  </a:solidFill>
                  <a:latin typeface="HK Grotesk Light"/>
                </a:rPr>
                <a:t>Numerical method</a:t>
              </a:r>
            </a:p>
            <a:p>
              <a:pPr>
                <a:lnSpc>
                  <a:spcPts val="2529"/>
                </a:lnSpc>
              </a:pPr>
              <a:endParaRPr lang="en-US" sz="2969" spc="29" dirty="0">
                <a:solidFill>
                  <a:srgbClr val="000000"/>
                </a:solidFill>
                <a:latin typeface="HK Grotesk Light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413878" y="5664343"/>
            <a:ext cx="9406902" cy="3222188"/>
            <a:chOff x="0" y="0"/>
            <a:chExt cx="12542536" cy="429625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0"/>
              <a:ext cx="12542536" cy="808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10"/>
                </a:lnSpc>
              </a:pPr>
              <a:r>
                <a:rPr lang="en-US" sz="4009" spc="100">
                  <a:solidFill>
                    <a:srgbClr val="000000"/>
                  </a:solidFill>
                  <a:latin typeface="Poppins Medium"/>
                </a:rPr>
                <a:t>NUMERICAL RESULTS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31030"/>
              <a:ext cx="12542536" cy="3006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5619" lvl="1" indent="-317809">
                <a:lnSpc>
                  <a:spcPts val="3827"/>
                </a:lnSpc>
                <a:buFont typeface="Arial"/>
                <a:buChar char="•"/>
              </a:pPr>
              <a:r>
                <a:rPr lang="en-US" sz="2944" spc="29">
                  <a:solidFill>
                    <a:srgbClr val="000000"/>
                  </a:solidFill>
                  <a:latin typeface="HK Grotesk Light"/>
                </a:rPr>
                <a:t>Numerical setting </a:t>
              </a:r>
            </a:p>
            <a:p>
              <a:pPr marL="635619" lvl="1" indent="-317809">
                <a:lnSpc>
                  <a:spcPts val="3827"/>
                </a:lnSpc>
                <a:buFont typeface="Arial"/>
                <a:buChar char="•"/>
              </a:pPr>
              <a:r>
                <a:rPr lang="en-US" sz="2944" spc="29">
                  <a:solidFill>
                    <a:srgbClr val="000000"/>
                  </a:solidFill>
                  <a:latin typeface="HK Grotesk Light"/>
                </a:rPr>
                <a:t>Healthy valve </a:t>
              </a:r>
            </a:p>
            <a:p>
              <a:pPr marL="635619" lvl="1" indent="-317809">
                <a:lnSpc>
                  <a:spcPts val="3827"/>
                </a:lnSpc>
                <a:buFont typeface="Arial"/>
                <a:buChar char="•"/>
              </a:pPr>
              <a:r>
                <a:rPr lang="en-US" sz="2944" spc="29">
                  <a:solidFill>
                    <a:srgbClr val="000000"/>
                  </a:solidFill>
                  <a:latin typeface="HK Grotesk Light"/>
                </a:rPr>
                <a:t>Pathological cases</a:t>
              </a:r>
            </a:p>
            <a:p>
              <a:pPr marL="635619" lvl="1" indent="-317809">
                <a:lnSpc>
                  <a:spcPts val="3827"/>
                </a:lnSpc>
                <a:buFont typeface="Arial"/>
                <a:buChar char="•"/>
              </a:pPr>
              <a:r>
                <a:rPr lang="en-US" sz="2944" spc="29">
                  <a:solidFill>
                    <a:srgbClr val="000000"/>
                  </a:solidFill>
                  <a:latin typeface="HK Grotesk Light"/>
                </a:rPr>
                <a:t>Newtonian vs non-Newtonian </a:t>
              </a:r>
            </a:p>
            <a:p>
              <a:pPr>
                <a:lnSpc>
                  <a:spcPts val="2529"/>
                </a:lnSpc>
              </a:pPr>
              <a:endParaRPr lang="en-US" sz="2944" spc="29">
                <a:solidFill>
                  <a:srgbClr val="000000"/>
                </a:solidFill>
                <a:latin typeface="HK Grotesk Light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5374896" y="9752041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9752041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92831" y="8821114"/>
            <a:ext cx="9406902" cy="60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4009" spc="100" dirty="0">
                <a:solidFill>
                  <a:srgbClr val="000000"/>
                </a:solidFill>
                <a:latin typeface="Poppins Medium"/>
              </a:rPr>
              <a:t>CONCLUSIONS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8157" y="2124860"/>
            <a:ext cx="5721761" cy="511615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6090" t="29881" r="37160" b="61923"/>
          <a:stretch>
            <a:fillRect/>
          </a:stretch>
        </p:blipFill>
        <p:spPr>
          <a:xfrm>
            <a:off x="4135360" y="3653623"/>
            <a:ext cx="958327" cy="4192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39761" y="3288494"/>
            <a:ext cx="1149525" cy="1149525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25994">
            <a:off x="5189210" y="3864319"/>
            <a:ext cx="5319679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775444" y="3543688"/>
            <a:ext cx="4293552" cy="75768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Reduced structure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598827" y="7347718"/>
            <a:ext cx="992893" cy="992893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rot="-1166698" flipV="1">
            <a:off x="11000328" y="6796591"/>
            <a:ext cx="3275506" cy="6088"/>
          </a:xfrm>
          <a:prstGeom prst="line">
            <a:avLst/>
          </a:prstGeom>
          <a:ln w="38100" cap="flat">
            <a:solidFill>
              <a:srgbClr val="95090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TextBox 14"/>
          <p:cNvSpPr txBox="1"/>
          <p:nvPr/>
        </p:nvSpPr>
        <p:spPr>
          <a:xfrm>
            <a:off x="11721905" y="5434621"/>
            <a:ext cx="5333467" cy="733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1"/>
              </a:lnSpc>
            </a:pPr>
            <a:r>
              <a:rPr lang="en-US" sz="2451" spc="61">
                <a:solidFill>
                  <a:srgbClr val="000000"/>
                </a:solidFill>
                <a:latin typeface="Poppins Medium"/>
              </a:rPr>
              <a:t>FORCE EXERTED ON THE VALVE</a:t>
            </a:r>
          </a:p>
          <a:p>
            <a:pPr algn="ctr">
              <a:lnSpc>
                <a:spcPts val="2941"/>
              </a:lnSpc>
              <a:spcBef>
                <a:spcPct val="0"/>
              </a:spcBef>
            </a:pPr>
            <a:r>
              <a:rPr lang="en-US" sz="2451" spc="61">
                <a:solidFill>
                  <a:srgbClr val="000000"/>
                </a:solidFill>
                <a:latin typeface="Poppins Medium"/>
              </a:rPr>
              <a:t>DUE TO THE SURROUNDING FLUID 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 l="67017" t="4288" r="25446" b="7577"/>
          <a:stretch>
            <a:fillRect/>
          </a:stretch>
        </p:blipFill>
        <p:spPr>
          <a:xfrm>
            <a:off x="10794279" y="7208944"/>
            <a:ext cx="601989" cy="122473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441173" y="7149348"/>
            <a:ext cx="7987649" cy="138963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908339" y="8872356"/>
            <a:ext cx="1105331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1"/>
              </a:lnSpc>
              <a:spcBef>
                <a:spcPct val="0"/>
              </a:spcBef>
            </a:pPr>
            <a:r>
              <a:rPr lang="en-US" sz="4026" spc="100">
                <a:solidFill>
                  <a:srgbClr val="000000"/>
                </a:solidFill>
                <a:latin typeface="Poppins Medium"/>
              </a:rPr>
              <a:t>LOCAL FORCE BALANCE ON THE LEAFLETS 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246071" y="1122796"/>
            <a:ext cx="680152" cy="907969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181406" y="1425340"/>
            <a:ext cx="3101328" cy="38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4"/>
              </a:lnSpc>
              <a:spcBef>
                <a:spcPct val="0"/>
              </a:spcBef>
            </a:pPr>
            <a:r>
              <a:rPr lang="en-US" sz="2411" spc="24">
                <a:solidFill>
                  <a:srgbClr val="000000"/>
                </a:solidFill>
                <a:latin typeface="HK Grotesk Light"/>
              </a:rPr>
              <a:t>Fumagalli, </a:t>
            </a:r>
            <a:r>
              <a:rPr lang="en-US" sz="2411" spc="24">
                <a:solidFill>
                  <a:srgbClr val="000000"/>
                </a:solidFill>
                <a:latin typeface="HK Grotesk Light Italics"/>
              </a:rPr>
              <a:t>arXiv</a:t>
            </a:r>
            <a:r>
              <a:rPr lang="en-US" sz="2411" spc="24">
                <a:solidFill>
                  <a:srgbClr val="000000"/>
                </a:solidFill>
                <a:latin typeface="HK Grotesk Light"/>
              </a:rPr>
              <a:t>, 2021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5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85C139E-69D2-CE72-B0B5-25A913BBB578}"/>
              </a:ext>
            </a:extLst>
          </p:cNvPr>
          <p:cNvSpPr txBox="1"/>
          <p:nvPr/>
        </p:nvSpPr>
        <p:spPr>
          <a:xfrm>
            <a:off x="11669199" y="4252296"/>
            <a:ext cx="4455156" cy="565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16"/>
              </a:lnSpc>
              <a:spcBef>
                <a:spcPct val="0"/>
              </a:spcBef>
            </a:pPr>
            <a:r>
              <a:rPr lang="en-US" sz="3474" spc="34" dirty="0">
                <a:solidFill>
                  <a:srgbClr val="000000"/>
                </a:solidFill>
                <a:latin typeface="HK Grotesk Light"/>
              </a:rPr>
              <a:t>Separation of variables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02845" y="2348289"/>
            <a:ext cx="6339460" cy="9974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Non-Newtonian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6002845" y="2348289"/>
            <a:ext cx="6339460" cy="99740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912127" y="2178494"/>
            <a:ext cx="1336998" cy="1336998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5400000">
            <a:off x="11044351" y="4032717"/>
            <a:ext cx="1072549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306779" y="4911891"/>
            <a:ext cx="6509593" cy="153597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Non-Newtonian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l="78200" r="2480" b="8102"/>
          <a:stretch>
            <a:fillRect/>
          </a:stretch>
        </p:blipFill>
        <p:spPr>
          <a:xfrm>
            <a:off x="10960345" y="2348289"/>
            <a:ext cx="1224736" cy="9165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6002845" y="2348289"/>
            <a:ext cx="6339460" cy="99740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25578" y="2467474"/>
            <a:ext cx="743725" cy="74372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5400000" flipH="1" flipV="1">
            <a:off x="11570917" y="1582023"/>
            <a:ext cx="639973" cy="188997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917645" y="1129114"/>
            <a:ext cx="4988157" cy="10013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Non-Newtonian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80065" y="2121982"/>
            <a:ext cx="2263315" cy="39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4"/>
              </a:lnSpc>
              <a:spcBef>
                <a:spcPct val="0"/>
              </a:spcBef>
            </a:pPr>
            <a:r>
              <a:rPr lang="en-US" sz="2628" spc="65" dirty="0">
                <a:solidFill>
                  <a:srgbClr val="000000"/>
                </a:solidFill>
                <a:latin typeface="Poppins Medium"/>
              </a:rPr>
              <a:t>SHEAR RATE 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68377" t="21135" r="24091" b="22671"/>
          <a:stretch>
            <a:fillRect/>
          </a:stretch>
        </p:blipFill>
        <p:spPr>
          <a:xfrm>
            <a:off x="10337598" y="2559100"/>
            <a:ext cx="477439" cy="56047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6002845" y="2348289"/>
            <a:ext cx="6339460" cy="99740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9101" y="7217566"/>
            <a:ext cx="7864227" cy="10551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670325" y="2161629"/>
            <a:ext cx="1438337" cy="143833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9233286">
            <a:off x="4791644" y="3993099"/>
            <a:ext cx="5141038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37677" y="5143500"/>
            <a:ext cx="9232648" cy="98866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59863" r="21471" b="12265"/>
          <a:stretch>
            <a:fillRect/>
          </a:stretch>
        </p:blipFill>
        <p:spPr>
          <a:xfrm>
            <a:off x="9797884" y="2348289"/>
            <a:ext cx="1183219" cy="8750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898375" y="3599966"/>
            <a:ext cx="8289305" cy="663144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Non-Newtonian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50161" y="6332188"/>
            <a:ext cx="3087886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4"/>
              </a:lnSpc>
              <a:spcBef>
                <a:spcPct val="0"/>
              </a:spcBef>
            </a:pPr>
            <a:r>
              <a:rPr lang="en-US" sz="2620" spc="65">
                <a:solidFill>
                  <a:srgbClr val="000000"/>
                </a:solidFill>
                <a:latin typeface="Poppins Medium"/>
              </a:rPr>
              <a:t>CARREAU MODEL  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225313" y="8720358"/>
            <a:ext cx="680152" cy="90796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160649" y="9022902"/>
            <a:ext cx="5537049" cy="38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4"/>
              </a:lnSpc>
              <a:spcBef>
                <a:spcPct val="0"/>
              </a:spcBef>
            </a:pPr>
            <a:r>
              <a:rPr lang="en-US" sz="2411" spc="24">
                <a:solidFill>
                  <a:srgbClr val="000000"/>
                </a:solidFill>
                <a:latin typeface="HK Grotesk Light"/>
              </a:rPr>
              <a:t>Cho and Kensey, </a:t>
            </a:r>
            <a:r>
              <a:rPr lang="en-US" sz="2411" spc="24">
                <a:solidFill>
                  <a:srgbClr val="000000"/>
                </a:solidFill>
                <a:latin typeface="HK Grotesk Light Italics"/>
              </a:rPr>
              <a:t>Biorheology</a:t>
            </a:r>
            <a:r>
              <a:rPr lang="en-US" sz="2411" spc="24">
                <a:solidFill>
                  <a:srgbClr val="000000"/>
                </a:solidFill>
                <a:latin typeface="HK Grotesk Light"/>
              </a:rPr>
              <a:t>, 1991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6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13965B8F-ADB3-9519-9361-AA48FFC2ABD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917645" y="1129114"/>
            <a:ext cx="4988157" cy="1001375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8FCB2464-81A0-0A85-1A7B-3195A7A40E56}"/>
              </a:ext>
            </a:extLst>
          </p:cNvPr>
          <p:cNvSpPr txBox="1"/>
          <p:nvPr/>
        </p:nvSpPr>
        <p:spPr>
          <a:xfrm>
            <a:off x="14280065" y="2121982"/>
            <a:ext cx="2263315" cy="39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4"/>
              </a:lnSpc>
              <a:spcBef>
                <a:spcPct val="0"/>
              </a:spcBef>
            </a:pPr>
            <a:r>
              <a:rPr lang="en-US" sz="2628" spc="65" dirty="0">
                <a:solidFill>
                  <a:srgbClr val="000000"/>
                </a:solidFill>
                <a:latin typeface="Poppins Medium"/>
              </a:rPr>
              <a:t>SHEAR RATE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Numerical methods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7146" y="2335055"/>
            <a:ext cx="6395726" cy="1055553"/>
            <a:chOff x="0" y="0"/>
            <a:chExt cx="8527634" cy="14074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527634" cy="1407404"/>
              <a:chOff x="0" y="0"/>
              <a:chExt cx="2099294" cy="34646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005CE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79848" y="419988"/>
              <a:ext cx="7167937" cy="59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1"/>
                </a:lnSpc>
              </a:pPr>
              <a:r>
                <a:rPr lang="en-US" sz="2984" spc="74">
                  <a:solidFill>
                    <a:srgbClr val="FFFFFF"/>
                  </a:solidFill>
                  <a:latin typeface="Poppins Medium"/>
                </a:rPr>
                <a:t>FLUID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1963" y="2324885"/>
            <a:ext cx="6395726" cy="1055553"/>
            <a:chOff x="0" y="0"/>
            <a:chExt cx="8527634" cy="14074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527634" cy="1407404"/>
              <a:chOff x="0" y="0"/>
              <a:chExt cx="2099294" cy="34646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803180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679848" y="419988"/>
              <a:ext cx="7167937" cy="59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1"/>
                </a:lnSpc>
              </a:pPr>
              <a:r>
                <a:rPr lang="en-US" sz="2984" spc="74">
                  <a:solidFill>
                    <a:srgbClr val="FFFFFF"/>
                  </a:solidFill>
                  <a:latin typeface="Poppins Medium"/>
                </a:rPr>
                <a:t>VALVE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5"/>
              <p:cNvSpPr txBox="1"/>
              <p:nvPr/>
            </p:nvSpPr>
            <p:spPr>
              <a:xfrm>
                <a:off x="867612" y="3708427"/>
                <a:ext cx="7605343" cy="5339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Semi-implicit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Euler scheme</a:t>
                </a:r>
              </a:p>
              <a:p>
                <a:pPr>
                  <a:lnSpc>
                    <a:spcPts val="3861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970" b="1" i="1" spc="29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1-</a:t>
                </a:r>
                <a14:m>
                  <m:oMath xmlns:m="http://schemas.openxmlformats.org/officeDocument/2006/math">
                    <m:r>
                      <a:rPr lang="en-US" sz="2970" b="1" i="1" spc="29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1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velocity-pressure finite elements</a:t>
                </a:r>
              </a:p>
              <a:p>
                <a:pPr>
                  <a:lnSpc>
                    <a:spcPts val="3861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SUPG-PSPG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stabilization </a:t>
                </a:r>
              </a:p>
              <a:p>
                <a:pPr>
                  <a:lnSpc>
                    <a:spcPts val="3861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Semi-implicit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treatment of the </a:t>
                </a:r>
              </a:p>
              <a:p>
                <a:pPr>
                  <a:lnSpc>
                    <a:spcPts val="3861"/>
                  </a:lnSpc>
                </a:pP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     non-linearity introduced by the                </a:t>
                </a:r>
              </a:p>
              <a:p>
                <a:pPr>
                  <a:lnSpc>
                    <a:spcPts val="3861"/>
                  </a:lnSpc>
                </a:pP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     </a:t>
                </a: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non-Newtonian model</a:t>
                </a:r>
              </a:p>
              <a:p>
                <a:pPr>
                  <a:lnSpc>
                    <a:spcPts val="3295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>
                  <a:lnSpc>
                    <a:spcPts val="3295"/>
                  </a:lnSpc>
                </a:pPr>
                <a:r>
                  <a:rPr lang="en-US" sz="2534" spc="25" dirty="0">
                    <a:solidFill>
                      <a:srgbClr val="000000"/>
                    </a:solidFill>
                    <a:latin typeface="HK Grotesk Light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2" y="3708427"/>
                <a:ext cx="7605343" cy="5339219"/>
              </a:xfrm>
              <a:prstGeom prst="rect">
                <a:avLst/>
              </a:prstGeom>
              <a:blipFill>
                <a:blip r:embed="rId3"/>
                <a:stretch>
                  <a:fillRect t="-1659" r="-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6"/>
          <p:cNvSpPr txBox="1"/>
          <p:nvPr/>
        </p:nvSpPr>
        <p:spPr>
          <a:xfrm>
            <a:off x="10334179" y="4283503"/>
            <a:ext cx="7051293" cy="182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5"/>
              </a:lnSpc>
            </a:pPr>
            <a:endParaRPr dirty="0"/>
          </a:p>
          <a:p>
            <a:pPr marL="633609" lvl="1" indent="-316805">
              <a:lnSpc>
                <a:spcPts val="3815"/>
              </a:lnSpc>
              <a:buFont typeface="Arial"/>
              <a:buChar char="•"/>
            </a:pPr>
            <a:r>
              <a:rPr lang="en-US" sz="2934" b="1" spc="29" dirty="0">
                <a:solidFill>
                  <a:srgbClr val="000000"/>
                </a:solidFill>
                <a:latin typeface="HK Grotesk Light"/>
              </a:rPr>
              <a:t>Explicit Runge-</a:t>
            </a:r>
            <a:r>
              <a:rPr lang="en-US" sz="2934" b="1" spc="29" dirty="0" err="1">
                <a:solidFill>
                  <a:srgbClr val="000000"/>
                </a:solidFill>
                <a:latin typeface="HK Grotesk Light"/>
              </a:rPr>
              <a:t>Kutta</a:t>
            </a:r>
            <a:r>
              <a:rPr lang="en-US" sz="2934" spc="29" dirty="0">
                <a:solidFill>
                  <a:srgbClr val="000000"/>
                </a:solidFill>
                <a:latin typeface="HK Grotesk Light"/>
              </a:rPr>
              <a:t> of the fourth order for the 0D equation</a:t>
            </a:r>
          </a:p>
          <a:p>
            <a:pPr>
              <a:lnSpc>
                <a:spcPts val="3295"/>
              </a:lnSpc>
            </a:pPr>
            <a:endParaRPr lang="en-US" sz="2934" spc="29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39160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Numerical methods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7146" y="2335055"/>
            <a:ext cx="6395726" cy="1055553"/>
            <a:chOff x="0" y="0"/>
            <a:chExt cx="8527634" cy="14074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527634" cy="1407404"/>
              <a:chOff x="0" y="0"/>
              <a:chExt cx="2099294" cy="34646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005CE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79848" y="419988"/>
              <a:ext cx="7167937" cy="59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1"/>
                </a:lnSpc>
              </a:pPr>
              <a:r>
                <a:rPr lang="en-US" sz="2984" spc="74">
                  <a:solidFill>
                    <a:srgbClr val="FFFFFF"/>
                  </a:solidFill>
                  <a:latin typeface="Poppins Medium"/>
                </a:rPr>
                <a:t>FLUID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1963" y="2324885"/>
            <a:ext cx="6395726" cy="1055553"/>
            <a:chOff x="0" y="0"/>
            <a:chExt cx="8527634" cy="14074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527634" cy="1407404"/>
              <a:chOff x="0" y="0"/>
              <a:chExt cx="2099294" cy="34646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803180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679848" y="419988"/>
              <a:ext cx="7167937" cy="59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1"/>
                </a:lnSpc>
              </a:pPr>
              <a:r>
                <a:rPr lang="en-US" sz="2984" spc="74">
                  <a:solidFill>
                    <a:srgbClr val="FFFFFF"/>
                  </a:solidFill>
                  <a:latin typeface="Poppins Medium"/>
                </a:rPr>
                <a:t>VALVE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5"/>
              <p:cNvSpPr txBox="1"/>
              <p:nvPr/>
            </p:nvSpPr>
            <p:spPr>
              <a:xfrm>
                <a:off x="867612" y="3708427"/>
                <a:ext cx="7605343" cy="5339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Semi-implicit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Euler scheme</a:t>
                </a:r>
              </a:p>
              <a:p>
                <a:pPr>
                  <a:lnSpc>
                    <a:spcPts val="3861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970" b="1" i="1" spc="29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1-</a:t>
                </a:r>
                <a14:m>
                  <m:oMath xmlns:m="http://schemas.openxmlformats.org/officeDocument/2006/math">
                    <m:r>
                      <a:rPr lang="en-US" sz="2970" b="1" i="1" spc="29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1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velocity-pressure finite elements</a:t>
                </a:r>
              </a:p>
              <a:p>
                <a:pPr>
                  <a:lnSpc>
                    <a:spcPts val="3861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SUPG-PSPG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stabilization </a:t>
                </a:r>
              </a:p>
              <a:p>
                <a:pPr>
                  <a:lnSpc>
                    <a:spcPts val="3861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Semi-implicit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treatment of the </a:t>
                </a:r>
              </a:p>
              <a:p>
                <a:pPr>
                  <a:lnSpc>
                    <a:spcPts val="3861"/>
                  </a:lnSpc>
                </a:pP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     non-linearity introduced by the                </a:t>
                </a:r>
              </a:p>
              <a:p>
                <a:pPr>
                  <a:lnSpc>
                    <a:spcPts val="3861"/>
                  </a:lnSpc>
                </a:pP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     </a:t>
                </a: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non-Newtonian model</a:t>
                </a:r>
              </a:p>
              <a:p>
                <a:pPr>
                  <a:lnSpc>
                    <a:spcPts val="3295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>
                  <a:lnSpc>
                    <a:spcPts val="3295"/>
                  </a:lnSpc>
                </a:pPr>
                <a:r>
                  <a:rPr lang="en-US" sz="2534" spc="25" dirty="0">
                    <a:solidFill>
                      <a:srgbClr val="000000"/>
                    </a:solidFill>
                    <a:latin typeface="HK Grotesk Light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2" y="3708427"/>
                <a:ext cx="7605343" cy="5339219"/>
              </a:xfrm>
              <a:prstGeom prst="rect">
                <a:avLst/>
              </a:prstGeom>
              <a:blipFill>
                <a:blip r:embed="rId3"/>
                <a:stretch>
                  <a:fillRect t="-1659" r="-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6"/>
          <p:cNvSpPr txBox="1"/>
          <p:nvPr/>
        </p:nvSpPr>
        <p:spPr>
          <a:xfrm>
            <a:off x="10334179" y="4283503"/>
            <a:ext cx="7051293" cy="182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5"/>
              </a:lnSpc>
            </a:pPr>
            <a:endParaRPr dirty="0"/>
          </a:p>
          <a:p>
            <a:pPr marL="633609" lvl="1" indent="-316805">
              <a:lnSpc>
                <a:spcPts val="3815"/>
              </a:lnSpc>
              <a:buFont typeface="Arial"/>
              <a:buChar char="•"/>
            </a:pPr>
            <a:r>
              <a:rPr lang="en-US" sz="2934" b="1" spc="29" dirty="0">
                <a:solidFill>
                  <a:srgbClr val="000000"/>
                </a:solidFill>
                <a:latin typeface="HK Grotesk Light"/>
              </a:rPr>
              <a:t>Explicit Runge-</a:t>
            </a:r>
            <a:r>
              <a:rPr lang="en-US" sz="2934" b="1" spc="29" dirty="0" err="1">
                <a:solidFill>
                  <a:srgbClr val="000000"/>
                </a:solidFill>
                <a:latin typeface="HK Grotesk Light"/>
              </a:rPr>
              <a:t>Kutta</a:t>
            </a:r>
            <a:r>
              <a:rPr lang="en-US" sz="2934" spc="29" dirty="0">
                <a:solidFill>
                  <a:srgbClr val="000000"/>
                </a:solidFill>
                <a:latin typeface="HK Grotesk Light"/>
              </a:rPr>
              <a:t> of the fourth order for the 0D equation</a:t>
            </a:r>
          </a:p>
          <a:p>
            <a:pPr>
              <a:lnSpc>
                <a:spcPts val="3295"/>
              </a:lnSpc>
            </a:pPr>
            <a:endParaRPr lang="en-US" sz="2934" spc="29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8" name="AutoShape 18"/>
          <p:cNvSpPr/>
          <p:nvPr/>
        </p:nvSpPr>
        <p:spPr>
          <a:xfrm rot="8580786">
            <a:off x="9036178" y="7035686"/>
            <a:ext cx="3963875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rot="2213183">
            <a:off x="5836706" y="7028078"/>
            <a:ext cx="3998485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0" name="Group 20"/>
          <p:cNvGrpSpPr/>
          <p:nvPr/>
        </p:nvGrpSpPr>
        <p:grpSpPr>
          <a:xfrm>
            <a:off x="5951872" y="8404375"/>
            <a:ext cx="6966251" cy="1311125"/>
            <a:chOff x="0" y="209655"/>
            <a:chExt cx="9288334" cy="174816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209655"/>
              <a:ext cx="9288334" cy="1748167"/>
              <a:chOff x="0" y="55102"/>
              <a:chExt cx="2441187" cy="4594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55102"/>
                <a:ext cx="2441187" cy="459458"/>
              </a:xfrm>
              <a:custGeom>
                <a:avLst/>
                <a:gdLst/>
                <a:ahLst/>
                <a:cxnLst/>
                <a:rect l="l" t="t" r="r" b="b"/>
                <a:pathLst>
                  <a:path w="2441187" h="459458">
                    <a:moveTo>
                      <a:pt x="0" y="0"/>
                    </a:moveTo>
                    <a:lnTo>
                      <a:pt x="2441187" y="0"/>
                    </a:lnTo>
                    <a:lnTo>
                      <a:pt x="2441187" y="459458"/>
                    </a:lnTo>
                    <a:lnTo>
                      <a:pt x="0" y="459458"/>
                    </a:ln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740495" y="612566"/>
              <a:ext cx="7807347" cy="97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</a:pPr>
              <a:r>
                <a:rPr lang="en-US" sz="2495" spc="62" dirty="0">
                  <a:solidFill>
                    <a:srgbClr val="FFFFFF"/>
                  </a:solidFill>
                  <a:latin typeface="Poppins Medium"/>
                </a:rPr>
                <a:t>FSI: SEGREGATED EXPLICIT COUPLING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Numerical methods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7146" y="2335055"/>
            <a:ext cx="6395726" cy="1055553"/>
            <a:chOff x="0" y="0"/>
            <a:chExt cx="8527634" cy="14074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527634" cy="1407404"/>
              <a:chOff x="0" y="0"/>
              <a:chExt cx="2099294" cy="34646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005CE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79848" y="419988"/>
              <a:ext cx="7167937" cy="59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1"/>
                </a:lnSpc>
              </a:pPr>
              <a:r>
                <a:rPr lang="en-US" sz="2984" spc="74">
                  <a:solidFill>
                    <a:srgbClr val="FFFFFF"/>
                  </a:solidFill>
                  <a:latin typeface="Poppins Medium"/>
                </a:rPr>
                <a:t>FLUID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1963" y="2324885"/>
            <a:ext cx="6395726" cy="1055553"/>
            <a:chOff x="0" y="0"/>
            <a:chExt cx="8527634" cy="14074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527634" cy="1407404"/>
              <a:chOff x="0" y="0"/>
              <a:chExt cx="2099294" cy="34646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803180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679848" y="419988"/>
              <a:ext cx="7167937" cy="59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1"/>
                </a:lnSpc>
              </a:pPr>
              <a:r>
                <a:rPr lang="en-US" sz="2984" spc="74">
                  <a:solidFill>
                    <a:srgbClr val="FFFFFF"/>
                  </a:solidFill>
                  <a:latin typeface="Poppins Medium"/>
                </a:rPr>
                <a:t>VALVE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5"/>
              <p:cNvSpPr txBox="1"/>
              <p:nvPr/>
            </p:nvSpPr>
            <p:spPr>
              <a:xfrm>
                <a:off x="867612" y="3708427"/>
                <a:ext cx="7605343" cy="5339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Semi-implicit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Euler scheme</a:t>
                </a:r>
              </a:p>
              <a:p>
                <a:pPr>
                  <a:lnSpc>
                    <a:spcPts val="3861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970" b="1" i="1" spc="29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1-</a:t>
                </a:r>
                <a14:m>
                  <m:oMath xmlns:m="http://schemas.openxmlformats.org/officeDocument/2006/math">
                    <m:r>
                      <a:rPr lang="en-US" sz="2970" b="1" i="1" spc="29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1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velocity-pressure finite elements</a:t>
                </a:r>
              </a:p>
              <a:p>
                <a:pPr>
                  <a:lnSpc>
                    <a:spcPts val="3861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SUPG-PSPG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stabilization </a:t>
                </a:r>
              </a:p>
              <a:p>
                <a:pPr>
                  <a:lnSpc>
                    <a:spcPts val="3861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 marL="641223" lvl="1" indent="-320612">
                  <a:lnSpc>
                    <a:spcPts val="3861"/>
                  </a:lnSpc>
                  <a:buFont typeface="Arial"/>
                  <a:buChar char="•"/>
                </a:pP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Semi-implicit</a:t>
                </a: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treatment of the </a:t>
                </a:r>
              </a:p>
              <a:p>
                <a:pPr>
                  <a:lnSpc>
                    <a:spcPts val="3861"/>
                  </a:lnSpc>
                </a:pP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     non-linearity introduced by the                </a:t>
                </a:r>
              </a:p>
              <a:p>
                <a:pPr>
                  <a:lnSpc>
                    <a:spcPts val="3861"/>
                  </a:lnSpc>
                </a:pPr>
                <a:r>
                  <a:rPr lang="en-US" sz="2970" spc="29" dirty="0">
                    <a:solidFill>
                      <a:srgbClr val="000000"/>
                    </a:solidFill>
                    <a:latin typeface="HK Grotesk Light"/>
                  </a:rPr>
                  <a:t>      </a:t>
                </a:r>
                <a:r>
                  <a:rPr lang="en-US" sz="2970" b="1" spc="29" dirty="0">
                    <a:solidFill>
                      <a:srgbClr val="000000"/>
                    </a:solidFill>
                    <a:latin typeface="HK Grotesk Light"/>
                  </a:rPr>
                  <a:t>non-Newtonian model</a:t>
                </a:r>
              </a:p>
              <a:p>
                <a:pPr>
                  <a:lnSpc>
                    <a:spcPts val="3295"/>
                  </a:lnSpc>
                </a:pPr>
                <a:endParaRPr lang="en-US" sz="2970" spc="29" dirty="0">
                  <a:solidFill>
                    <a:srgbClr val="000000"/>
                  </a:solidFill>
                  <a:latin typeface="HK Grotesk Light"/>
                </a:endParaRPr>
              </a:p>
              <a:p>
                <a:pPr>
                  <a:lnSpc>
                    <a:spcPts val="3295"/>
                  </a:lnSpc>
                </a:pPr>
                <a:r>
                  <a:rPr lang="en-US" sz="2534" spc="25" dirty="0">
                    <a:solidFill>
                      <a:srgbClr val="000000"/>
                    </a:solidFill>
                    <a:latin typeface="HK Grotesk Light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2" y="3708427"/>
                <a:ext cx="7605343" cy="5339219"/>
              </a:xfrm>
              <a:prstGeom prst="rect">
                <a:avLst/>
              </a:prstGeom>
              <a:blipFill>
                <a:blip r:embed="rId3"/>
                <a:stretch>
                  <a:fillRect l="-3167" t="-1659" r="-667" b="-28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6"/>
          <p:cNvSpPr txBox="1"/>
          <p:nvPr/>
        </p:nvSpPr>
        <p:spPr>
          <a:xfrm>
            <a:off x="10334179" y="4283503"/>
            <a:ext cx="7051293" cy="182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5"/>
              </a:lnSpc>
            </a:pPr>
            <a:endParaRPr dirty="0"/>
          </a:p>
          <a:p>
            <a:pPr marL="633609" lvl="1" indent="-316805">
              <a:lnSpc>
                <a:spcPts val="3815"/>
              </a:lnSpc>
              <a:buFont typeface="Arial"/>
              <a:buChar char="•"/>
            </a:pPr>
            <a:r>
              <a:rPr lang="en-US" sz="2934" b="1" spc="29" dirty="0">
                <a:solidFill>
                  <a:srgbClr val="000000"/>
                </a:solidFill>
                <a:latin typeface="HK Grotesk Light"/>
              </a:rPr>
              <a:t>Explicit Runge-</a:t>
            </a:r>
            <a:r>
              <a:rPr lang="en-US" sz="2934" b="1" spc="29" dirty="0" err="1">
                <a:solidFill>
                  <a:srgbClr val="000000"/>
                </a:solidFill>
                <a:latin typeface="HK Grotesk Light"/>
              </a:rPr>
              <a:t>Kutta</a:t>
            </a:r>
            <a:r>
              <a:rPr lang="en-US" sz="2934" spc="29" dirty="0">
                <a:solidFill>
                  <a:srgbClr val="000000"/>
                </a:solidFill>
                <a:latin typeface="HK Grotesk Light"/>
              </a:rPr>
              <a:t> of the fourth order for the 0D equation</a:t>
            </a:r>
          </a:p>
          <a:p>
            <a:pPr>
              <a:lnSpc>
                <a:spcPts val="3295"/>
              </a:lnSpc>
            </a:pPr>
            <a:endParaRPr lang="en-US" sz="2934" spc="29" dirty="0">
              <a:solidFill>
                <a:srgbClr val="000000"/>
              </a:solidFill>
              <a:latin typeface="HK Grotesk Light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859826" y="6983177"/>
            <a:ext cx="3737285" cy="1466365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 rot="8580786">
            <a:off x="9036178" y="7035686"/>
            <a:ext cx="3963875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rot="2213183">
            <a:off x="5836706" y="7028078"/>
            <a:ext cx="3998485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0" name="Group 20"/>
          <p:cNvGrpSpPr/>
          <p:nvPr/>
        </p:nvGrpSpPr>
        <p:grpSpPr>
          <a:xfrm>
            <a:off x="5951872" y="8404375"/>
            <a:ext cx="6966251" cy="1311125"/>
            <a:chOff x="0" y="209655"/>
            <a:chExt cx="9288334" cy="174816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209655"/>
              <a:ext cx="9288334" cy="1748167"/>
              <a:chOff x="0" y="55102"/>
              <a:chExt cx="2441187" cy="45945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55102"/>
                <a:ext cx="2441187" cy="459458"/>
              </a:xfrm>
              <a:custGeom>
                <a:avLst/>
                <a:gdLst/>
                <a:ahLst/>
                <a:cxnLst/>
                <a:rect l="l" t="t" r="r" b="b"/>
                <a:pathLst>
                  <a:path w="2441187" h="459458">
                    <a:moveTo>
                      <a:pt x="0" y="0"/>
                    </a:moveTo>
                    <a:lnTo>
                      <a:pt x="2441187" y="0"/>
                    </a:lnTo>
                    <a:lnTo>
                      <a:pt x="2441187" y="459458"/>
                    </a:lnTo>
                    <a:lnTo>
                      <a:pt x="0" y="459458"/>
                    </a:ln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740495" y="612566"/>
              <a:ext cx="7807347" cy="97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</a:pPr>
              <a:r>
                <a:rPr lang="en-US" sz="2495" spc="62" dirty="0">
                  <a:solidFill>
                    <a:srgbClr val="FFFFFF"/>
                  </a:solidFill>
                  <a:latin typeface="Poppins Medium"/>
                </a:rPr>
                <a:t>FSI: SEGREGATED EXPLICIT COUPLING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49926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262599" cy="10287000"/>
            <a:chOff x="0" y="0"/>
            <a:chExt cx="245673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6731" cy="3479800"/>
            </a:xfrm>
            <a:custGeom>
              <a:avLst/>
              <a:gdLst/>
              <a:ahLst/>
              <a:cxnLst/>
              <a:rect l="l" t="t" r="r" b="b"/>
              <a:pathLst>
                <a:path w="2456731" h="3479800">
                  <a:moveTo>
                    <a:pt x="0" y="0"/>
                  </a:moveTo>
                  <a:lnTo>
                    <a:pt x="2456731" y="0"/>
                  </a:lnTo>
                  <a:lnTo>
                    <a:pt x="245673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53B8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8522" y="4356446"/>
            <a:ext cx="3714530" cy="185726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184910" y="393612"/>
            <a:ext cx="4501754" cy="3714530"/>
            <a:chOff x="0" y="0"/>
            <a:chExt cx="1669189" cy="13772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9189" cy="1377297"/>
            </a:xfrm>
            <a:custGeom>
              <a:avLst/>
              <a:gdLst/>
              <a:ahLst/>
              <a:cxnLst/>
              <a:rect l="l" t="t" r="r" b="b"/>
              <a:pathLst>
                <a:path w="1669189" h="1377297">
                  <a:moveTo>
                    <a:pt x="0" y="0"/>
                  </a:moveTo>
                  <a:lnTo>
                    <a:pt x="1669189" y="0"/>
                  </a:lnTo>
                  <a:lnTo>
                    <a:pt x="1669189" y="1377297"/>
                  </a:lnTo>
                  <a:lnTo>
                    <a:pt x="0" y="1377297"/>
                  </a:lnTo>
                  <a:close/>
                </a:path>
              </a:pathLst>
            </a:custGeom>
            <a:solidFill>
              <a:srgbClr val="A82DA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151210" y="6213711"/>
            <a:ext cx="4073289" cy="407328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0318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347952" y="9254859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279668" y="9254859"/>
            <a:ext cx="2926301" cy="214890"/>
            <a:chOff x="0" y="0"/>
            <a:chExt cx="7782490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7782490" cy="69850"/>
            </a:xfrm>
            <a:custGeom>
              <a:avLst/>
              <a:gdLst/>
              <a:ahLst/>
              <a:cxnLst/>
              <a:rect l="l" t="t" r="r" b="b"/>
              <a:pathLst>
                <a:path w="7782490" h="69850">
                  <a:moveTo>
                    <a:pt x="749166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782490" y="69850"/>
                  </a:lnTo>
                  <a:lnTo>
                    <a:pt x="77824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5188072" y="817251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13064" y="3911272"/>
            <a:ext cx="9276617" cy="1171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6"/>
              </a:lnSpc>
            </a:pPr>
            <a:r>
              <a:rPr lang="en-US" sz="7771">
                <a:solidFill>
                  <a:srgbClr val="000000"/>
                </a:solidFill>
                <a:latin typeface="Poppins Medium"/>
              </a:rPr>
              <a:t>Numerical results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9072" t="6249" r="39181" b="2480"/>
          <a:stretch>
            <a:fillRect/>
          </a:stretch>
        </p:blipFill>
        <p:spPr>
          <a:xfrm>
            <a:off x="3873791" y="1874749"/>
            <a:ext cx="3310487" cy="765362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Numerical setting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5623" y="1127898"/>
            <a:ext cx="7788600" cy="3403400"/>
            <a:chOff x="0" y="0"/>
            <a:chExt cx="10384800" cy="453786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7041" b="7041"/>
            <a:stretch>
              <a:fillRect/>
            </a:stretch>
          </p:blipFill>
          <p:spPr>
            <a:xfrm>
              <a:off x="0" y="0"/>
              <a:ext cx="5128900" cy="453786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7041" b="7041"/>
            <a:stretch>
              <a:fillRect/>
            </a:stretch>
          </p:blipFill>
          <p:spPr>
            <a:xfrm>
              <a:off x="5255900" y="0"/>
              <a:ext cx="5128900" cy="4537866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66587" y="4172394"/>
            <a:ext cx="2014616" cy="20146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19115" t="13977" r="43621" b="25153"/>
          <a:stretch>
            <a:fillRect/>
          </a:stretch>
        </p:blipFill>
        <p:spPr>
          <a:xfrm>
            <a:off x="7303466" y="4213165"/>
            <a:ext cx="1925404" cy="2020721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rot="-1437437">
            <a:off x="4953317" y="5707863"/>
            <a:ext cx="2455941" cy="0"/>
          </a:xfrm>
          <a:prstGeom prst="line">
            <a:avLst/>
          </a:prstGeom>
          <a:ln w="28575" cap="flat">
            <a:solidFill>
              <a:srgbClr val="8031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529035" y="4571721"/>
            <a:ext cx="1135493" cy="6079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619586" y="9135494"/>
            <a:ext cx="928499" cy="5102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868429" y="2236102"/>
            <a:ext cx="936497" cy="43095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950008" y="5011305"/>
            <a:ext cx="6459830" cy="5167864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23319" y="2423004"/>
            <a:ext cx="1829963" cy="101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4"/>
              </a:lnSpc>
              <a:spcBef>
                <a:spcPct val="0"/>
              </a:spcBef>
            </a:pPr>
            <a:r>
              <a:rPr lang="en-US" sz="3049" u="none" spc="30" dirty="0">
                <a:solidFill>
                  <a:srgbClr val="000000"/>
                </a:solidFill>
                <a:latin typeface="HK Grotesk Light"/>
              </a:rPr>
              <a:t>Ascending Aorta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36678" y="6205311"/>
            <a:ext cx="2011380" cy="1014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64"/>
              </a:lnSpc>
              <a:spcBef>
                <a:spcPct val="0"/>
              </a:spcBef>
            </a:pPr>
            <a:r>
              <a:rPr lang="en-US" sz="3049" u="none" spc="30" dirty="0">
                <a:solidFill>
                  <a:srgbClr val="000000"/>
                </a:solidFill>
                <a:latin typeface="HK Grotesk Light"/>
              </a:rPr>
              <a:t>Aortic valve</a:t>
            </a:r>
          </a:p>
          <a:p>
            <a:pPr marL="0" lvl="0" indent="0" algn="ctr">
              <a:lnSpc>
                <a:spcPts val="3964"/>
              </a:lnSpc>
              <a:spcBef>
                <a:spcPct val="0"/>
              </a:spcBef>
            </a:pPr>
            <a:r>
              <a:rPr lang="en-US" sz="3049" u="none" spc="30" dirty="0">
                <a:solidFill>
                  <a:srgbClr val="000000"/>
                </a:solidFill>
                <a:latin typeface="HK Grotesk Light"/>
              </a:rPr>
              <a:t>leaflets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05838" y="7673708"/>
            <a:ext cx="2576161" cy="501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 dirty="0">
                <a:solidFill>
                  <a:srgbClr val="000000"/>
                </a:solidFill>
                <a:latin typeface="HK Grotesk Light"/>
              </a:rPr>
              <a:t>Flow extension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57208" y="868628"/>
            <a:ext cx="3522714" cy="4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>
                <a:solidFill>
                  <a:srgbClr val="000000"/>
                </a:solidFill>
                <a:latin typeface="HK Grotesk Light"/>
              </a:rPr>
              <a:t>Closed configuration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680227" y="868628"/>
            <a:ext cx="3393996" cy="501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 dirty="0">
                <a:solidFill>
                  <a:srgbClr val="000000"/>
                </a:solidFill>
                <a:latin typeface="HK Grotesk Light"/>
              </a:rPr>
              <a:t>Open configuration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22564" y="4693223"/>
            <a:ext cx="3476668" cy="4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>
                <a:solidFill>
                  <a:srgbClr val="000000"/>
                </a:solidFill>
                <a:latin typeface="HK Grotesk Light"/>
              </a:rPr>
              <a:t>Boundary conditions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5286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27276" y="0"/>
            <a:ext cx="6960724" cy="10287000"/>
            <a:chOff x="0" y="0"/>
            <a:chExt cx="2354615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4615" cy="3479800"/>
            </a:xfrm>
            <a:custGeom>
              <a:avLst/>
              <a:gdLst/>
              <a:ahLst/>
              <a:cxnLst/>
              <a:rect l="l" t="t" r="r" b="b"/>
              <a:pathLst>
                <a:path w="2354615" h="3479800">
                  <a:moveTo>
                    <a:pt x="0" y="0"/>
                  </a:moveTo>
                  <a:lnTo>
                    <a:pt x="2354615" y="0"/>
                  </a:lnTo>
                  <a:lnTo>
                    <a:pt x="23546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53B8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309383" y="7233322"/>
            <a:ext cx="4071571" cy="203578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353536" y="6215429"/>
            <a:ext cx="4934464" cy="4071571"/>
            <a:chOff x="0" y="0"/>
            <a:chExt cx="1669189" cy="13772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9189" cy="1377297"/>
            </a:xfrm>
            <a:custGeom>
              <a:avLst/>
              <a:gdLst/>
              <a:ahLst/>
              <a:cxnLst/>
              <a:rect l="l" t="t" r="r" b="b"/>
              <a:pathLst>
                <a:path w="1669189" h="1377297">
                  <a:moveTo>
                    <a:pt x="0" y="0"/>
                  </a:moveTo>
                  <a:lnTo>
                    <a:pt x="1669189" y="0"/>
                  </a:lnTo>
                  <a:lnTo>
                    <a:pt x="1669189" y="1377297"/>
                  </a:lnTo>
                  <a:lnTo>
                    <a:pt x="0" y="1377297"/>
                  </a:lnTo>
                  <a:close/>
                </a:path>
              </a:pathLst>
            </a:custGeom>
            <a:solidFill>
              <a:srgbClr val="3C629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921424" y="1848852"/>
            <a:ext cx="4366576" cy="436657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82DA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925830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753224" y="9258300"/>
            <a:ext cx="3390776" cy="214890"/>
            <a:chOff x="0" y="0"/>
            <a:chExt cx="9017760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9017760" cy="69850"/>
            </a:xfrm>
            <a:custGeom>
              <a:avLst/>
              <a:gdLst/>
              <a:ahLst/>
              <a:cxnLst/>
              <a:rect l="l" t="t" r="r" b="b"/>
              <a:pathLst>
                <a:path w="9017760" h="69850">
                  <a:moveTo>
                    <a:pt x="872692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017760" y="69850"/>
                  </a:lnTo>
                  <a:lnTo>
                    <a:pt x="901776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77591" y="4022616"/>
            <a:ext cx="9351266" cy="1171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6"/>
              </a:lnSpc>
            </a:pPr>
            <a:r>
              <a:rPr lang="en-US" sz="7771">
                <a:solidFill>
                  <a:srgbClr val="000000"/>
                </a:solidFill>
                <a:latin typeface="Poppins Medium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0692"/>
            <a:ext cx="3328876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9072" t="6249" r="39181" b="2480"/>
          <a:stretch>
            <a:fillRect/>
          </a:stretch>
        </p:blipFill>
        <p:spPr>
          <a:xfrm>
            <a:off x="3873791" y="1874749"/>
            <a:ext cx="3310487" cy="765362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Numerical setting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5623" y="1127898"/>
            <a:ext cx="7788600" cy="3403400"/>
            <a:chOff x="0" y="0"/>
            <a:chExt cx="10384800" cy="453786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7041" b="7041"/>
            <a:stretch>
              <a:fillRect/>
            </a:stretch>
          </p:blipFill>
          <p:spPr>
            <a:xfrm>
              <a:off x="0" y="0"/>
              <a:ext cx="5128900" cy="453786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7041" b="7041"/>
            <a:stretch>
              <a:fillRect/>
            </a:stretch>
          </p:blipFill>
          <p:spPr>
            <a:xfrm>
              <a:off x="5255900" y="0"/>
              <a:ext cx="5128900" cy="4537866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66587" y="4172394"/>
            <a:ext cx="2014616" cy="20146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19115" t="13977" r="43621" b="25153"/>
          <a:stretch>
            <a:fillRect/>
          </a:stretch>
        </p:blipFill>
        <p:spPr>
          <a:xfrm>
            <a:off x="7303466" y="4213165"/>
            <a:ext cx="1925404" cy="2020721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rot="-1437437">
            <a:off x="4953317" y="5707863"/>
            <a:ext cx="2455941" cy="0"/>
          </a:xfrm>
          <a:prstGeom prst="line">
            <a:avLst/>
          </a:prstGeom>
          <a:ln w="28575" cap="flat">
            <a:solidFill>
              <a:srgbClr val="80318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529035" y="4571721"/>
            <a:ext cx="1135493" cy="6079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619586" y="9135494"/>
            <a:ext cx="928499" cy="5102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868429" y="2236102"/>
            <a:ext cx="936497" cy="43095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950008" y="5011305"/>
            <a:ext cx="6459830" cy="516786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-296857" y="4832182"/>
            <a:ext cx="4132549" cy="2276346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92916" y="4635122"/>
            <a:ext cx="3130456" cy="2642013"/>
            <a:chOff x="0" y="0"/>
            <a:chExt cx="4301040" cy="36299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01041" cy="3629952"/>
            </a:xfrm>
            <a:custGeom>
              <a:avLst/>
              <a:gdLst/>
              <a:ahLst/>
              <a:cxnLst/>
              <a:rect l="l" t="t" r="r" b="b"/>
              <a:pathLst>
                <a:path w="4301041" h="3629952">
                  <a:moveTo>
                    <a:pt x="0" y="0"/>
                  </a:moveTo>
                  <a:lnTo>
                    <a:pt x="0" y="3629952"/>
                  </a:lnTo>
                  <a:lnTo>
                    <a:pt x="4301041" y="3629952"/>
                  </a:lnTo>
                  <a:lnTo>
                    <a:pt x="4301041" y="0"/>
                  </a:lnTo>
                  <a:lnTo>
                    <a:pt x="0" y="0"/>
                  </a:lnTo>
                  <a:close/>
                  <a:moveTo>
                    <a:pt x="4240080" y="3568992"/>
                  </a:moveTo>
                  <a:lnTo>
                    <a:pt x="59690" y="3568992"/>
                  </a:lnTo>
                  <a:lnTo>
                    <a:pt x="59690" y="59690"/>
                  </a:lnTo>
                  <a:lnTo>
                    <a:pt x="4240080" y="59690"/>
                  </a:lnTo>
                  <a:lnTo>
                    <a:pt x="4240080" y="356899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151441" y="5781238"/>
            <a:ext cx="1495896" cy="1495896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 rot="2081091">
            <a:off x="3233895" y="6228370"/>
            <a:ext cx="1007022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15182" y="9074667"/>
            <a:ext cx="3828818" cy="631910"/>
            <a:chOff x="0" y="0"/>
            <a:chExt cx="5105091" cy="84254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105091" cy="842546"/>
              <a:chOff x="0" y="0"/>
              <a:chExt cx="2099294" cy="34646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353B88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06993" y="251427"/>
              <a:ext cx="4291105" cy="357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43"/>
                </a:lnSpc>
              </a:pPr>
              <a:r>
                <a:rPr lang="en-US" sz="1786" spc="44">
                  <a:solidFill>
                    <a:srgbClr val="FFFFFF"/>
                  </a:solidFill>
                  <a:latin typeface="Poppins Medium"/>
                </a:rPr>
                <a:t>TOT DOF: 624K 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23319" y="2423004"/>
            <a:ext cx="1829963" cy="101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4"/>
              </a:lnSpc>
              <a:spcBef>
                <a:spcPct val="0"/>
              </a:spcBef>
            </a:pPr>
            <a:r>
              <a:rPr lang="en-US" sz="3049" u="none" spc="30" dirty="0">
                <a:solidFill>
                  <a:srgbClr val="000000"/>
                </a:solidFill>
                <a:latin typeface="HK Grotesk Light"/>
              </a:rPr>
              <a:t>Ascending Aorta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36678" y="6205311"/>
            <a:ext cx="2011380" cy="1014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64"/>
              </a:lnSpc>
              <a:spcBef>
                <a:spcPct val="0"/>
              </a:spcBef>
            </a:pPr>
            <a:r>
              <a:rPr lang="en-US" sz="3049" u="none" spc="30" dirty="0">
                <a:solidFill>
                  <a:srgbClr val="000000"/>
                </a:solidFill>
                <a:latin typeface="HK Grotesk Light"/>
              </a:rPr>
              <a:t>Aortic valve</a:t>
            </a:r>
          </a:p>
          <a:p>
            <a:pPr marL="0" lvl="0" indent="0" algn="ctr">
              <a:lnSpc>
                <a:spcPts val="3964"/>
              </a:lnSpc>
              <a:spcBef>
                <a:spcPct val="0"/>
              </a:spcBef>
            </a:pPr>
            <a:r>
              <a:rPr lang="en-US" sz="3049" u="none" spc="30" dirty="0">
                <a:solidFill>
                  <a:srgbClr val="000000"/>
                </a:solidFill>
                <a:latin typeface="HK Grotesk Light"/>
              </a:rPr>
              <a:t>leaflets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05838" y="7673708"/>
            <a:ext cx="2576161" cy="501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 dirty="0">
                <a:solidFill>
                  <a:srgbClr val="000000"/>
                </a:solidFill>
                <a:latin typeface="HK Grotesk Light"/>
              </a:rPr>
              <a:t>Flow extension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57208" y="868628"/>
            <a:ext cx="3522714" cy="4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>
                <a:solidFill>
                  <a:srgbClr val="000000"/>
                </a:solidFill>
                <a:latin typeface="HK Grotesk Light"/>
              </a:rPr>
              <a:t>Closed configuration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680227" y="868628"/>
            <a:ext cx="3393996" cy="501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 dirty="0">
                <a:solidFill>
                  <a:srgbClr val="000000"/>
                </a:solidFill>
                <a:latin typeface="HK Grotesk Light"/>
              </a:rPr>
              <a:t>Open configuration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22564" y="4693223"/>
            <a:ext cx="3476668" cy="4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>
                <a:solidFill>
                  <a:srgbClr val="000000"/>
                </a:solidFill>
                <a:latin typeface="HK Grotesk Light"/>
              </a:rPr>
              <a:t>Boundary conditions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7544" y="2009775"/>
            <a:ext cx="9462109" cy="75696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Healthy valve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9</a:t>
            </a:r>
          </a:p>
        </p:txBody>
      </p:sp>
      <p:grpSp>
        <p:nvGrpSpPr>
          <p:cNvPr id="20" name="Group 5">
            <a:extLst>
              <a:ext uri="{FF2B5EF4-FFF2-40B4-BE49-F238E27FC236}">
                <a16:creationId xmlns:a16="http://schemas.microsoft.com/office/drawing/2014/main" id="{4809947F-F969-467F-FBFE-85BF8C6B4032}"/>
              </a:ext>
            </a:extLst>
          </p:cNvPr>
          <p:cNvGrpSpPr/>
          <p:nvPr/>
        </p:nvGrpSpPr>
        <p:grpSpPr>
          <a:xfrm>
            <a:off x="10964792" y="2352675"/>
            <a:ext cx="6966251" cy="940359"/>
            <a:chOff x="0" y="0"/>
            <a:chExt cx="9288334" cy="1253812"/>
          </a:xfrm>
        </p:grpSpPr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F7864404-0C68-775E-8092-4387FD90955D}"/>
                </a:ext>
              </a:extLst>
            </p:cNvPr>
            <p:cNvGrpSpPr/>
            <p:nvPr/>
          </p:nvGrpSpPr>
          <p:grpSpPr>
            <a:xfrm>
              <a:off x="0" y="0"/>
              <a:ext cx="9288334" cy="1253812"/>
              <a:chOff x="0" y="0"/>
              <a:chExt cx="2441187" cy="329531"/>
            </a:xfrm>
          </p:grpSpPr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4D1213BD-AE98-5BAF-4499-BBFE0EDB5DB4}"/>
                  </a:ext>
                </a:extLst>
              </p:cNvPr>
              <p:cNvSpPr/>
              <p:nvPr/>
            </p:nvSpPr>
            <p:spPr>
              <a:xfrm>
                <a:off x="0" y="0"/>
                <a:ext cx="2441187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2441187" h="329531">
                    <a:moveTo>
                      <a:pt x="0" y="0"/>
                    </a:moveTo>
                    <a:lnTo>
                      <a:pt x="2441187" y="0"/>
                    </a:lnTo>
                    <a:lnTo>
                      <a:pt x="2441187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1D7144"/>
              </a:solidFill>
            </p:spPr>
          </p:sp>
        </p:grp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AD53E52-FE1A-1F7D-25D7-AA940880C7D5}"/>
                </a:ext>
              </a:extLst>
            </p:cNvPr>
            <p:cNvSpPr txBox="1"/>
            <p:nvPr/>
          </p:nvSpPr>
          <p:spPr>
            <a:xfrm>
              <a:off x="740494" y="402910"/>
              <a:ext cx="7807347" cy="48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</a:pPr>
              <a:r>
                <a:rPr lang="en-US" sz="2495" spc="62">
                  <a:solidFill>
                    <a:srgbClr val="FFFFFF"/>
                  </a:solidFill>
                  <a:latin typeface="Poppins Medium"/>
                </a:rPr>
                <a:t>PHYSIOLOGICAL PARAMETERS</a:t>
              </a:r>
            </a:p>
          </p:txBody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9293AA35-826B-8D36-24CD-526463559560}"/>
              </a:ext>
            </a:extLst>
          </p:cNvPr>
          <p:cNvSpPr txBox="1"/>
          <p:nvPr/>
        </p:nvSpPr>
        <p:spPr>
          <a:xfrm>
            <a:off x="10964792" y="3922774"/>
            <a:ext cx="6966251" cy="447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Three stages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: opening phase, open valve, closing phase</a:t>
            </a: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Closing phase: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slow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and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rapid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phase</a:t>
            </a:r>
          </a:p>
          <a:p>
            <a:pPr marL="320611" lvl="1"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83 </a:t>
            </a:r>
            <a:r>
              <a:rPr lang="en-US" sz="2970" b="1" spc="29" dirty="0" err="1">
                <a:solidFill>
                  <a:srgbClr val="000000"/>
                </a:solidFill>
                <a:latin typeface="HK Grotesk Light"/>
              </a:rPr>
              <a:t>ms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opening phase (76</a:t>
            </a:r>
            <a:r>
              <a:rPr lang="it-IT" sz="2970" spc="29" dirty="0">
                <a:solidFill>
                  <a:srgbClr val="000000"/>
                </a:solidFill>
                <a:latin typeface="HK Grotesk Light"/>
              </a:rPr>
              <a:t>±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30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ms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[*])</a:t>
            </a:r>
          </a:p>
          <a:p>
            <a:pPr marL="320611" lvl="1"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65 </a:t>
            </a:r>
            <a:r>
              <a:rPr lang="en-US" sz="2970" b="1" spc="29" dirty="0" err="1">
                <a:solidFill>
                  <a:srgbClr val="000000"/>
                </a:solidFill>
                <a:latin typeface="HK Grotesk Light"/>
              </a:rPr>
              <a:t>ms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closing phase (42</a:t>
            </a:r>
            <a:r>
              <a:rPr lang="it-IT" sz="2970" spc="29" dirty="0">
                <a:solidFill>
                  <a:srgbClr val="000000"/>
                </a:solidFill>
                <a:latin typeface="HK Grotesk Light"/>
              </a:rPr>
              <a:t>±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16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ms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[*])</a:t>
            </a:r>
          </a:p>
          <a:p>
            <a:pPr>
              <a:lnSpc>
                <a:spcPts val="3680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2370467B-6DC3-8601-F8D8-C655CF0AB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2423264" y="8700308"/>
            <a:ext cx="211212" cy="1724183"/>
          </a:xfrm>
          <a:prstGeom prst="rect">
            <a:avLst/>
          </a:prstGeom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38660677-2192-549B-528B-72A0B06B1517}"/>
              </a:ext>
            </a:extLst>
          </p:cNvPr>
          <p:cNvSpPr txBox="1"/>
          <p:nvPr/>
        </p:nvSpPr>
        <p:spPr>
          <a:xfrm>
            <a:off x="1905000" y="9831208"/>
            <a:ext cx="1325486" cy="294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1899" spc="132" dirty="0">
                <a:solidFill>
                  <a:srgbClr val="000000"/>
                </a:solidFill>
                <a:latin typeface="Poppins Medium"/>
              </a:rPr>
              <a:t>OPENING</a:t>
            </a:r>
          </a:p>
        </p:txBody>
      </p:sp>
      <p:pic>
        <p:nvPicPr>
          <p:cNvPr id="27" name="Picture 15">
            <a:extLst>
              <a:ext uri="{FF2B5EF4-FFF2-40B4-BE49-F238E27FC236}">
                <a16:creationId xmlns:a16="http://schemas.microsoft.com/office/drawing/2014/main" id="{D5030AD5-68F6-F26C-FF03-B08C1EFAA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5854515" y="8813783"/>
            <a:ext cx="189816" cy="1549522"/>
          </a:xfrm>
          <a:prstGeom prst="rect">
            <a:avLst/>
          </a:prstGeom>
        </p:spPr>
      </p:pic>
      <p:pic>
        <p:nvPicPr>
          <p:cNvPr id="29" name="Picture 17">
            <a:extLst>
              <a:ext uri="{FF2B5EF4-FFF2-40B4-BE49-F238E27FC236}">
                <a16:creationId xmlns:a16="http://schemas.microsoft.com/office/drawing/2014/main" id="{D04DD48B-F5A4-82F8-2556-E34993700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180087" y="8197931"/>
            <a:ext cx="680152" cy="907969"/>
          </a:xfrm>
          <a:prstGeom prst="rect">
            <a:avLst/>
          </a:prstGeom>
        </p:spPr>
      </p:pic>
      <p:sp>
        <p:nvSpPr>
          <p:cNvPr id="30" name="TextBox 18">
            <a:extLst>
              <a:ext uri="{FF2B5EF4-FFF2-40B4-BE49-F238E27FC236}">
                <a16:creationId xmlns:a16="http://schemas.microsoft.com/office/drawing/2014/main" id="{7EBB3AFF-C9C3-726B-BBBA-1E00B946AE0E}"/>
              </a:ext>
            </a:extLst>
          </p:cNvPr>
          <p:cNvSpPr txBox="1"/>
          <p:nvPr/>
        </p:nvSpPr>
        <p:spPr>
          <a:xfrm>
            <a:off x="12071117" y="8317479"/>
            <a:ext cx="6001499" cy="78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4"/>
              </a:lnSpc>
              <a:spcBef>
                <a:spcPct val="0"/>
              </a:spcBef>
            </a:pPr>
            <a:r>
              <a:rPr lang="en-US" sz="2411" spc="24" dirty="0">
                <a:solidFill>
                  <a:srgbClr val="000000"/>
                </a:solidFill>
                <a:latin typeface="HK Grotesk Light"/>
              </a:rPr>
              <a:t>[*] </a:t>
            </a:r>
            <a:r>
              <a:rPr lang="en-US" sz="2411" spc="24" dirty="0" err="1">
                <a:solidFill>
                  <a:srgbClr val="000000"/>
                </a:solidFill>
                <a:latin typeface="HK Grotesk Light"/>
              </a:rPr>
              <a:t>Handke</a:t>
            </a:r>
            <a:r>
              <a:rPr lang="en-US" sz="2411" spc="24" dirty="0">
                <a:solidFill>
                  <a:srgbClr val="000000"/>
                </a:solidFill>
                <a:latin typeface="HK Grotesk Light"/>
              </a:rPr>
              <a:t> et al, </a:t>
            </a:r>
            <a:r>
              <a:rPr lang="en-US" sz="2411" spc="24" dirty="0">
                <a:solidFill>
                  <a:srgbClr val="000000"/>
                </a:solidFill>
                <a:latin typeface="HK Grotesk Light Italics"/>
              </a:rPr>
              <a:t>The Journal of Thoracic and Cardiovascular Surgery</a:t>
            </a:r>
            <a:r>
              <a:rPr lang="en-US" sz="2411" spc="24" dirty="0">
                <a:solidFill>
                  <a:srgbClr val="000000"/>
                </a:solidFill>
                <a:latin typeface="HK Grotesk Light"/>
              </a:rPr>
              <a:t>, 2003</a:t>
            </a: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F1B6285B-E5FB-D5DB-C69F-4ECA6C0858CB}"/>
              </a:ext>
            </a:extLst>
          </p:cNvPr>
          <p:cNvSpPr/>
          <p:nvPr/>
        </p:nvSpPr>
        <p:spPr>
          <a:xfrm rot="5400000" flipH="1" flipV="1">
            <a:off x="6736738" y="-135880"/>
            <a:ext cx="1766525" cy="4267202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4A688F40-BC16-AFBE-D0C4-7D192FB57181}"/>
              </a:ext>
            </a:extLst>
          </p:cNvPr>
          <p:cNvSpPr txBox="1"/>
          <p:nvPr/>
        </p:nvSpPr>
        <p:spPr>
          <a:xfrm>
            <a:off x="9554979" y="967334"/>
            <a:ext cx="2666998" cy="294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1899" spc="132" dirty="0">
                <a:solidFill>
                  <a:srgbClr val="000000"/>
                </a:solidFill>
                <a:latin typeface="Poppins Medium"/>
              </a:rPr>
              <a:t>SLOW CLOSURE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A2BA3097-BFC3-EC0E-8EF6-AC474AF9C614}"/>
              </a:ext>
            </a:extLst>
          </p:cNvPr>
          <p:cNvSpPr/>
          <p:nvPr/>
        </p:nvSpPr>
        <p:spPr>
          <a:xfrm rot="5400000" flipV="1">
            <a:off x="6509848" y="5993915"/>
            <a:ext cx="3804449" cy="387014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F2C30DFD-5E08-5FFD-28B5-FA1601CD18AC}"/>
              </a:ext>
            </a:extLst>
          </p:cNvPr>
          <p:cNvSpPr txBox="1"/>
          <p:nvPr/>
        </p:nvSpPr>
        <p:spPr>
          <a:xfrm>
            <a:off x="10186664" y="9721734"/>
            <a:ext cx="2666998" cy="294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1899" spc="132" dirty="0">
                <a:solidFill>
                  <a:srgbClr val="000000"/>
                </a:solidFill>
                <a:latin typeface="Poppins Medium"/>
              </a:rPr>
              <a:t>RAPID CLOSURE</a:t>
            </a: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70DFF610-8F3B-F06C-98D0-70C077D0D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4198987" y="8807047"/>
            <a:ext cx="189816" cy="1549522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A78AC41-D65C-4AEB-02AC-DA744E9E47BF}"/>
              </a:ext>
            </a:extLst>
          </p:cNvPr>
          <p:cNvSpPr txBox="1"/>
          <p:nvPr/>
        </p:nvSpPr>
        <p:spPr>
          <a:xfrm>
            <a:off x="3657600" y="9831208"/>
            <a:ext cx="1325486" cy="294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1899" spc="132" dirty="0">
                <a:solidFill>
                  <a:srgbClr val="000000"/>
                </a:solidFill>
                <a:latin typeface="Poppins Medium"/>
              </a:rPr>
              <a:t>OPEN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0AC639-6264-0002-824B-2F5205C7A2C1}"/>
              </a:ext>
            </a:extLst>
          </p:cNvPr>
          <p:cNvSpPr txBox="1"/>
          <p:nvPr/>
        </p:nvSpPr>
        <p:spPr>
          <a:xfrm>
            <a:off x="5334000" y="9831208"/>
            <a:ext cx="1325486" cy="294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1899" spc="132" dirty="0">
                <a:solidFill>
                  <a:srgbClr val="000000"/>
                </a:solidFill>
                <a:latin typeface="Poppins Medium"/>
              </a:rPr>
              <a:t>CLOSING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 l="15423" t="16470" r="12414" b="15283"/>
          <a:stretch>
            <a:fillRect/>
          </a:stretch>
        </p:blipFill>
        <p:spPr>
          <a:xfrm>
            <a:off x="513452" y="7962900"/>
            <a:ext cx="1912091" cy="144664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 l="15423" t="16470" r="12414" b="15283"/>
          <a:stretch>
            <a:fillRect/>
          </a:stretch>
        </p:blipFill>
        <p:spPr>
          <a:xfrm>
            <a:off x="3098500" y="7962900"/>
            <a:ext cx="1912091" cy="144664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rcRect l="15423" t="16470" r="12414" b="15283"/>
          <a:stretch>
            <a:fillRect/>
          </a:stretch>
        </p:blipFill>
        <p:spPr>
          <a:xfrm>
            <a:off x="5686866" y="7970676"/>
            <a:ext cx="1912091" cy="144664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 l="15423" t="16470" r="12414" b="15283"/>
          <a:stretch>
            <a:fillRect/>
          </a:stretch>
        </p:blipFill>
        <p:spPr>
          <a:xfrm>
            <a:off x="8275232" y="7962900"/>
            <a:ext cx="1912091" cy="144664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913" r="53861"/>
          <a:stretch>
            <a:fillRect/>
          </a:stretch>
        </p:blipFill>
        <p:spPr>
          <a:xfrm>
            <a:off x="542027" y="9307058"/>
            <a:ext cx="121205" cy="11979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913" r="53861"/>
          <a:stretch>
            <a:fillRect/>
          </a:stretch>
        </p:blipFill>
        <p:spPr>
          <a:xfrm>
            <a:off x="3298332" y="8781944"/>
            <a:ext cx="121205" cy="11979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913" r="53861"/>
          <a:stretch>
            <a:fillRect/>
          </a:stretch>
        </p:blipFill>
        <p:spPr>
          <a:xfrm>
            <a:off x="6289918" y="7970676"/>
            <a:ext cx="121205" cy="11979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913" r="53861"/>
          <a:stretch>
            <a:fillRect/>
          </a:stretch>
        </p:blipFill>
        <p:spPr>
          <a:xfrm>
            <a:off x="9345577" y="8170701"/>
            <a:ext cx="121205" cy="11979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598957" y="4102505"/>
            <a:ext cx="2424203" cy="67259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1905000"/>
            <a:ext cx="10060496" cy="2190725"/>
            <a:chOff x="0" y="0"/>
            <a:chExt cx="13413995" cy="29209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/>
            <a:srcRect t="621" b="621"/>
            <a:stretch>
              <a:fillRect/>
            </a:stretch>
          </p:blipFill>
          <p:spPr>
            <a:xfrm>
              <a:off x="0" y="0"/>
              <a:ext cx="3228632" cy="292096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/>
            <a:srcRect t="621" b="621"/>
            <a:stretch>
              <a:fillRect/>
            </a:stretch>
          </p:blipFill>
          <p:spPr>
            <a:xfrm>
              <a:off x="3395121" y="0"/>
              <a:ext cx="3228632" cy="292096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rcRect t="621" b="621"/>
            <a:stretch>
              <a:fillRect/>
            </a:stretch>
          </p:blipFill>
          <p:spPr>
            <a:xfrm>
              <a:off x="6790242" y="0"/>
              <a:ext cx="3228632" cy="2920967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rcRect t="621" b="621"/>
            <a:stretch>
              <a:fillRect/>
            </a:stretch>
          </p:blipFill>
          <p:spPr>
            <a:xfrm>
              <a:off x="10185363" y="0"/>
              <a:ext cx="3228632" cy="2920967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 t="3815" b="3815"/>
          <a:stretch>
            <a:fillRect/>
          </a:stretch>
        </p:blipFill>
        <p:spPr>
          <a:xfrm>
            <a:off x="149840" y="4115609"/>
            <a:ext cx="2275703" cy="6066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586388" y="4102505"/>
            <a:ext cx="2424203" cy="6725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092672" y="4102505"/>
            <a:ext cx="2424203" cy="67259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4920" y="4888795"/>
            <a:ext cx="10060496" cy="2190725"/>
            <a:chOff x="0" y="0"/>
            <a:chExt cx="13413995" cy="292096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2"/>
            <a:srcRect t="621" b="621"/>
            <a:stretch>
              <a:fillRect/>
            </a:stretch>
          </p:blipFill>
          <p:spPr>
            <a:xfrm>
              <a:off x="0" y="0"/>
              <a:ext cx="3228632" cy="2920967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3"/>
            <a:srcRect t="621" b="621"/>
            <a:stretch>
              <a:fillRect/>
            </a:stretch>
          </p:blipFill>
          <p:spPr>
            <a:xfrm>
              <a:off x="3395121" y="0"/>
              <a:ext cx="3228632" cy="292096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4"/>
            <a:srcRect t="621" b="621"/>
            <a:stretch>
              <a:fillRect/>
            </a:stretch>
          </p:blipFill>
          <p:spPr>
            <a:xfrm>
              <a:off x="6790242" y="0"/>
              <a:ext cx="3228632" cy="2920967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5"/>
            <a:srcRect t="621" b="621"/>
            <a:stretch>
              <a:fillRect/>
            </a:stretch>
          </p:blipFill>
          <p:spPr>
            <a:xfrm>
              <a:off x="10185363" y="0"/>
              <a:ext cx="3228632" cy="2920967"/>
            </a:xfrm>
            <a:prstGeom prst="rect">
              <a:avLst/>
            </a:prstGeom>
          </p:spPr>
        </p:pic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3098500" y="7079520"/>
            <a:ext cx="4013336" cy="852692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Healthy valve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08813" y="1210740"/>
            <a:ext cx="7779187" cy="307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694" lvl="1" indent="-295347">
              <a:lnSpc>
                <a:spcPts val="3556"/>
              </a:lnSpc>
              <a:buFont typeface="Arial"/>
              <a:buChar char="•"/>
            </a:pPr>
            <a:r>
              <a:rPr lang="en-US" sz="2735" spc="27" dirty="0">
                <a:solidFill>
                  <a:srgbClr val="000000"/>
                </a:solidFill>
                <a:latin typeface="HK Grotesk Light"/>
              </a:rPr>
              <a:t>Valve is closed until </a:t>
            </a:r>
            <a:r>
              <a:rPr lang="en-US" sz="2735" b="1" spc="27" dirty="0">
                <a:solidFill>
                  <a:srgbClr val="000000"/>
                </a:solidFill>
                <a:latin typeface="HK Grotesk Light"/>
              </a:rPr>
              <a:t>3 mmHg </a:t>
            </a:r>
            <a:r>
              <a:rPr lang="en-US" sz="2735" spc="27" dirty="0">
                <a:solidFill>
                  <a:srgbClr val="000000"/>
                </a:solidFill>
                <a:latin typeface="HK Grotesk Light"/>
              </a:rPr>
              <a:t>of transvalvular </a:t>
            </a:r>
            <a:r>
              <a:rPr lang="en-US" sz="2735" b="1" spc="27" dirty="0">
                <a:solidFill>
                  <a:srgbClr val="000000"/>
                </a:solidFill>
                <a:latin typeface="HK Grotesk Light"/>
              </a:rPr>
              <a:t>pressure drop</a:t>
            </a:r>
            <a:r>
              <a:rPr lang="en-US" sz="2735" spc="27" dirty="0">
                <a:solidFill>
                  <a:srgbClr val="000000"/>
                </a:solidFill>
                <a:latin typeface="HK Grotesk Light"/>
              </a:rPr>
              <a:t> develops</a:t>
            </a:r>
          </a:p>
          <a:p>
            <a:pPr>
              <a:lnSpc>
                <a:spcPts val="3556"/>
              </a:lnSpc>
            </a:pPr>
            <a:endParaRPr lang="en-US" sz="2735" spc="27" dirty="0">
              <a:solidFill>
                <a:srgbClr val="000000"/>
              </a:solidFill>
              <a:latin typeface="HK Grotesk Light"/>
            </a:endParaRPr>
          </a:p>
          <a:p>
            <a:pPr marL="590694" lvl="1" indent="-295347">
              <a:lnSpc>
                <a:spcPts val="3556"/>
              </a:lnSpc>
              <a:buFont typeface="Arial"/>
              <a:buChar char="•"/>
            </a:pPr>
            <a:r>
              <a:rPr lang="en-US" sz="2735" spc="27" dirty="0">
                <a:solidFill>
                  <a:srgbClr val="000000"/>
                </a:solidFill>
                <a:latin typeface="HK Grotesk Light"/>
              </a:rPr>
              <a:t>During the opening </a:t>
            </a:r>
            <a:r>
              <a:rPr lang="en-US" sz="2735" b="1" spc="27" dirty="0">
                <a:solidFill>
                  <a:srgbClr val="000000"/>
                </a:solidFill>
                <a:latin typeface="HK Grotesk Light"/>
              </a:rPr>
              <a:t>progressive</a:t>
            </a:r>
            <a:r>
              <a:rPr lang="en-US" sz="2735" spc="27" dirty="0">
                <a:solidFill>
                  <a:srgbClr val="000000"/>
                </a:solidFill>
                <a:latin typeface="HK Grotesk Light"/>
              </a:rPr>
              <a:t> development of </a:t>
            </a:r>
            <a:r>
              <a:rPr lang="en-US" sz="2735" b="1" spc="27" dirty="0">
                <a:solidFill>
                  <a:srgbClr val="000000"/>
                </a:solidFill>
                <a:latin typeface="HK Grotesk Light"/>
              </a:rPr>
              <a:t>aortic jet flow</a:t>
            </a:r>
            <a:endParaRPr lang="en-US" sz="2735" spc="27" dirty="0">
              <a:solidFill>
                <a:srgbClr val="000000"/>
              </a:solidFill>
              <a:latin typeface="HK Grotesk Light"/>
            </a:endParaRPr>
          </a:p>
          <a:p>
            <a:pPr>
              <a:lnSpc>
                <a:spcPts val="3035"/>
              </a:lnSpc>
            </a:pPr>
            <a:endParaRPr lang="en-US" sz="2735" spc="27" dirty="0">
              <a:solidFill>
                <a:srgbClr val="000000"/>
              </a:solidFill>
              <a:latin typeface="HK Grotesk Light"/>
            </a:endParaRPr>
          </a:p>
          <a:p>
            <a:pPr>
              <a:lnSpc>
                <a:spcPts val="3035"/>
              </a:lnSpc>
            </a:pPr>
            <a:endParaRPr lang="en-US" sz="2335" spc="23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736555" y="9826910"/>
            <a:ext cx="312241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10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0863598" y="8907222"/>
            <a:ext cx="7149448" cy="916306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6672" y="9499050"/>
            <a:ext cx="1433127" cy="445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2635" dirty="0">
                <a:solidFill>
                  <a:srgbClr val="000000"/>
                </a:solidFill>
                <a:latin typeface="Open Sans Light"/>
              </a:rPr>
              <a:t>t=0.085s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90962" y="9499050"/>
            <a:ext cx="1292084" cy="445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2635" dirty="0">
                <a:solidFill>
                  <a:srgbClr val="000000"/>
                </a:solidFill>
                <a:latin typeface="Open Sans Light"/>
              </a:rPr>
              <a:t>t=0.13s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007021" y="9499050"/>
            <a:ext cx="1292084" cy="445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2635" dirty="0">
                <a:solidFill>
                  <a:srgbClr val="000000"/>
                </a:solidFill>
                <a:latin typeface="Open Sans Light"/>
              </a:rPr>
              <a:t>t=0.20s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435811" y="9499050"/>
            <a:ext cx="1292084" cy="445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2635" dirty="0">
                <a:solidFill>
                  <a:srgbClr val="000000"/>
                </a:solidFill>
                <a:latin typeface="Open Sans Light"/>
              </a:rPr>
              <a:t>t=0.30s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70F30A51-953B-29D8-1FBE-59ED0AE83D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059" y="2421138"/>
            <a:ext cx="9425399" cy="779120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7649" y="2255178"/>
            <a:ext cx="9462109" cy="756968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Pathological cases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410716" y="866775"/>
            <a:ext cx="5990614" cy="940359"/>
            <a:chOff x="0" y="0"/>
            <a:chExt cx="7987485" cy="12538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987485" cy="1253812"/>
              <a:chOff x="0" y="0"/>
              <a:chExt cx="2099294" cy="32953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099294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29531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01BEBE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636786" y="402910"/>
              <a:ext cx="6713913" cy="48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</a:pPr>
              <a:r>
                <a:rPr lang="en-US" sz="2495" spc="62">
                  <a:solidFill>
                    <a:srgbClr val="FFFFFF"/>
                  </a:solidFill>
                  <a:latin typeface="Poppins Medium"/>
                </a:rPr>
                <a:t>STENOTIC CASE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10716" y="5666381"/>
            <a:ext cx="5990614" cy="940359"/>
            <a:chOff x="0" y="0"/>
            <a:chExt cx="7987485" cy="125381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987485" cy="1253812"/>
              <a:chOff x="0" y="0"/>
              <a:chExt cx="2099294" cy="32953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099294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29531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AB2822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36786" y="402910"/>
              <a:ext cx="6713913" cy="48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4"/>
                </a:lnSpc>
              </a:pPr>
              <a:r>
                <a:rPr lang="en-US" sz="2495" spc="62">
                  <a:solidFill>
                    <a:srgbClr val="FFFFFF"/>
                  </a:solidFill>
                  <a:latin typeface="Poppins Medium"/>
                </a:rPr>
                <a:t>REGURGITANT CASE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t="52657"/>
          <a:stretch>
            <a:fillRect/>
          </a:stretch>
        </p:blipFill>
        <p:spPr>
          <a:xfrm>
            <a:off x="12456804" y="3353459"/>
            <a:ext cx="4054665" cy="135098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929349" y="4880922"/>
            <a:ext cx="539179" cy="71977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367626" y="7695294"/>
            <a:ext cx="1891674" cy="242542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10716" y="6778190"/>
            <a:ext cx="5990614" cy="148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969" b="1" spc="29" dirty="0">
                <a:solidFill>
                  <a:srgbClr val="000000"/>
                </a:solidFill>
                <a:latin typeface="HK Grotesk Light"/>
              </a:rPr>
              <a:t>Delayed closing </a:t>
            </a:r>
            <a:r>
              <a:rPr lang="en-US" sz="2969" spc="29" dirty="0">
                <a:solidFill>
                  <a:srgbClr val="000000"/>
                </a:solidFill>
                <a:latin typeface="HK Grotesk Light"/>
              </a:rPr>
              <a:t>that results in </a:t>
            </a:r>
            <a:r>
              <a:rPr lang="en-US" sz="2969" b="1" spc="29" dirty="0">
                <a:solidFill>
                  <a:srgbClr val="000000"/>
                </a:solidFill>
                <a:latin typeface="HK Grotesk Light"/>
              </a:rPr>
              <a:t>reverse flow </a:t>
            </a:r>
            <a:r>
              <a:rPr lang="en-US" sz="2969" spc="29" dirty="0">
                <a:solidFill>
                  <a:srgbClr val="000000"/>
                </a:solidFill>
                <a:latin typeface="HK Grotesk Light"/>
              </a:rPr>
              <a:t>occurring while the valve closes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10716" y="1981200"/>
            <a:ext cx="5990614" cy="1489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Narrowing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of the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orifice</a:t>
            </a:r>
          </a:p>
          <a:p>
            <a:pPr>
              <a:lnSpc>
                <a:spcPts val="3861"/>
              </a:lnSpc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that limits the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anterograde flow 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through the valve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817071" y="9826910"/>
            <a:ext cx="23172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31169" y="4691971"/>
            <a:ext cx="1324324" cy="27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8"/>
              </a:lnSpc>
              <a:spcBef>
                <a:spcPct val="0"/>
              </a:spcBef>
            </a:pPr>
            <a:r>
              <a:rPr lang="en-US" sz="1915" spc="134" dirty="0">
                <a:solidFill>
                  <a:srgbClr val="000000"/>
                </a:solidFill>
                <a:latin typeface="Poppins Medium"/>
              </a:rPr>
              <a:t>STENOTIC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30200" y="4691971"/>
            <a:ext cx="1170186" cy="27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8"/>
              </a:lnSpc>
              <a:spcBef>
                <a:spcPct val="0"/>
              </a:spcBef>
            </a:pPr>
            <a:r>
              <a:rPr lang="en-US" sz="1915" spc="134" dirty="0">
                <a:solidFill>
                  <a:srgbClr val="000000"/>
                </a:solidFill>
                <a:latin typeface="Poppins Medium"/>
              </a:rPr>
              <a:t>HEALTHY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10997" y="5100279"/>
            <a:ext cx="4076803" cy="30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1911" spc="19" dirty="0">
                <a:solidFill>
                  <a:srgbClr val="000000"/>
                </a:solidFill>
                <a:latin typeface="HK Grotesk Light"/>
              </a:rPr>
              <a:t>https://</a:t>
            </a:r>
            <a:r>
              <a:rPr lang="en-US" sz="1911" spc="19" dirty="0" err="1">
                <a:solidFill>
                  <a:srgbClr val="000000"/>
                </a:solidFill>
                <a:latin typeface="HK Grotesk Light"/>
              </a:rPr>
              <a:t>www.heart</a:t>
            </a:r>
            <a:r>
              <a:rPr lang="en-US" sz="1911" spc="19" dirty="0">
                <a:solidFill>
                  <a:srgbClr val="000000"/>
                </a:solidFill>
                <a:latin typeface="HK Grotesk Light"/>
              </a:rPr>
              <a:t>-valve-</a:t>
            </a:r>
            <a:r>
              <a:rPr lang="en-US" sz="1911" spc="19" dirty="0" err="1">
                <a:solidFill>
                  <a:srgbClr val="000000"/>
                </a:solidFill>
                <a:latin typeface="HK Grotesk Light"/>
              </a:rPr>
              <a:t>surgery.com</a:t>
            </a:r>
            <a:endParaRPr lang="en-US" sz="1911" spc="19" dirty="0">
              <a:solidFill>
                <a:srgbClr val="000000"/>
              </a:solidFill>
              <a:latin typeface="HK Grotesk Light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738077" y="9105900"/>
            <a:ext cx="539179" cy="719778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419725" y="9325257"/>
            <a:ext cx="2210675" cy="30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1911" spc="19" dirty="0" err="1">
                <a:solidFill>
                  <a:srgbClr val="000000"/>
                </a:solidFill>
                <a:latin typeface="HK Grotesk Light"/>
              </a:rPr>
              <a:t>Servier</a:t>
            </a:r>
            <a:r>
              <a:rPr lang="en-US" sz="1911" spc="19" dirty="0">
                <a:solidFill>
                  <a:srgbClr val="000000"/>
                </a:solidFill>
                <a:latin typeface="HK Grotesk Light"/>
              </a:rPr>
              <a:t> medical art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033" y="2516363"/>
            <a:ext cx="8991967" cy="719357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Pathological cases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54266" y="9826910"/>
            <a:ext cx="294531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65000"/>
          </a:blip>
          <a:srcRect/>
          <a:stretch>
            <a:fillRect/>
          </a:stretch>
        </p:blipFill>
        <p:spPr>
          <a:xfrm>
            <a:off x="152033" y="2516363"/>
            <a:ext cx="8991967" cy="719357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636437" y="593964"/>
            <a:ext cx="4680661" cy="5989408"/>
            <a:chOff x="0" y="0"/>
            <a:chExt cx="6240881" cy="798587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32487" r="32487"/>
            <a:stretch>
              <a:fillRect/>
            </a:stretch>
          </p:blipFill>
          <p:spPr>
            <a:xfrm>
              <a:off x="0" y="0"/>
              <a:ext cx="3053223" cy="798587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32487" r="32487"/>
            <a:stretch>
              <a:fillRect/>
            </a:stretch>
          </p:blipFill>
          <p:spPr>
            <a:xfrm>
              <a:off x="3187659" y="0"/>
              <a:ext cx="3053223" cy="7985877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3036974" y="1246832"/>
            <a:ext cx="1879588" cy="27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8"/>
              </a:lnSpc>
              <a:spcBef>
                <a:spcPct val="0"/>
              </a:spcBef>
            </a:pPr>
            <a:r>
              <a:rPr lang="en-US" sz="1915" spc="134">
                <a:solidFill>
                  <a:srgbClr val="000000"/>
                </a:solidFill>
                <a:latin typeface="Poppins Medium"/>
              </a:rPr>
              <a:t>REGURGITANT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2890" y="1028700"/>
            <a:ext cx="843120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Pathological cases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555832" y="4490609"/>
            <a:ext cx="4680881" cy="5997852"/>
            <a:chOff x="0" y="0"/>
            <a:chExt cx="6241175" cy="799713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 l="32511" r="32511"/>
            <a:stretch>
              <a:fillRect/>
            </a:stretch>
          </p:blipFill>
          <p:spPr>
            <a:xfrm>
              <a:off x="0" y="0"/>
              <a:ext cx="3053369" cy="799713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rcRect l="32511" r="32511"/>
            <a:stretch>
              <a:fillRect/>
            </a:stretch>
          </p:blipFill>
          <p:spPr>
            <a:xfrm>
              <a:off x="3187806" y="0"/>
              <a:ext cx="3053369" cy="7997136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393298" y="2819486"/>
            <a:ext cx="1236065" cy="530714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402496" y="2819486"/>
            <a:ext cx="1077136" cy="530714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391674" y="9389470"/>
            <a:ext cx="1170186" cy="27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8"/>
              </a:lnSpc>
              <a:spcBef>
                <a:spcPct val="0"/>
              </a:spcBef>
            </a:pPr>
            <a:r>
              <a:rPr lang="en-US" sz="1915" spc="134">
                <a:solidFill>
                  <a:srgbClr val="000000"/>
                </a:solidFill>
                <a:latin typeface="Poppins Medium"/>
              </a:rPr>
              <a:t>HEALTHY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456693" y="2819486"/>
            <a:ext cx="446378" cy="446378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6903071" y="3042675"/>
            <a:ext cx="4652761" cy="0"/>
          </a:xfrm>
          <a:prstGeom prst="line">
            <a:avLst/>
          </a:prstGeom>
          <a:ln w="28575" cap="flat">
            <a:solidFill>
              <a:srgbClr val="D62827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183002" y="6241764"/>
            <a:ext cx="446378" cy="446378"/>
          </a:xfrm>
          <a:prstGeom prst="rect">
            <a:avLst/>
          </a:prstGeom>
        </p:spPr>
      </p:pic>
      <p:sp>
        <p:nvSpPr>
          <p:cNvPr id="21" name="AutoShape 21"/>
          <p:cNvSpPr/>
          <p:nvPr/>
        </p:nvSpPr>
        <p:spPr>
          <a:xfrm>
            <a:off x="6629380" y="6464953"/>
            <a:ext cx="4926453" cy="0"/>
          </a:xfrm>
          <a:prstGeom prst="line">
            <a:avLst/>
          </a:prstGeom>
          <a:ln w="28575" cap="flat">
            <a:solidFill>
              <a:srgbClr val="339E2B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TextBox 22"/>
          <p:cNvSpPr txBox="1"/>
          <p:nvPr/>
        </p:nvSpPr>
        <p:spPr>
          <a:xfrm>
            <a:off x="17754266" y="9826910"/>
            <a:ext cx="294531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15377" y="886278"/>
            <a:ext cx="5641097" cy="516782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5000"/>
          </a:blip>
          <a:srcRect/>
          <a:stretch>
            <a:fillRect/>
          </a:stretch>
        </p:blipFill>
        <p:spPr>
          <a:xfrm>
            <a:off x="152033" y="2516363"/>
            <a:ext cx="8991967" cy="71935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393298" y="2819486"/>
            <a:ext cx="1236065" cy="53071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402496" y="2819486"/>
            <a:ext cx="1077136" cy="53071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817131" y="8471497"/>
            <a:ext cx="446378" cy="446378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4263509" y="8666111"/>
            <a:ext cx="7216123" cy="0"/>
          </a:xfrm>
          <a:prstGeom prst="line">
            <a:avLst/>
          </a:prstGeom>
          <a:ln w="28575" cap="flat">
            <a:solidFill>
              <a:srgbClr val="339E2B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292411" y="1035524"/>
            <a:ext cx="5905883" cy="541039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68649" y="5283843"/>
            <a:ext cx="4860714" cy="535945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491063" y="1246832"/>
            <a:ext cx="1324324" cy="27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8"/>
              </a:lnSpc>
              <a:spcBef>
                <a:spcPct val="0"/>
              </a:spcBef>
            </a:pPr>
            <a:r>
              <a:rPr lang="en-US" sz="1915" spc="134">
                <a:solidFill>
                  <a:srgbClr val="000000"/>
                </a:solidFill>
                <a:latin typeface="Poppins Medium"/>
              </a:rPr>
              <a:t>STENOTIC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2890" y="1028700"/>
            <a:ext cx="843120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Pathological cases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210402" y="4535531"/>
            <a:ext cx="6796819" cy="622658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91063" y="9480394"/>
            <a:ext cx="1170186" cy="27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8"/>
              </a:lnSpc>
              <a:spcBef>
                <a:spcPct val="0"/>
              </a:spcBef>
            </a:pPr>
            <a:r>
              <a:rPr lang="en-US" sz="1915" spc="134">
                <a:solidFill>
                  <a:srgbClr val="000000"/>
                </a:solidFill>
                <a:latin typeface="Poppins Medium"/>
              </a:rPr>
              <a:t>HEALTHY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817131" y="7903438"/>
            <a:ext cx="446378" cy="446378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 rot="-1554402">
            <a:off x="3860415" y="6345549"/>
            <a:ext cx="8022312" cy="0"/>
          </a:xfrm>
          <a:prstGeom prst="line">
            <a:avLst/>
          </a:prstGeom>
          <a:ln w="28575" cap="flat">
            <a:solidFill>
              <a:srgbClr val="1EB9B7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1" name="Group 21"/>
          <p:cNvGrpSpPr/>
          <p:nvPr/>
        </p:nvGrpSpPr>
        <p:grpSpPr>
          <a:xfrm>
            <a:off x="8682978" y="746714"/>
            <a:ext cx="3196436" cy="1478372"/>
            <a:chOff x="0" y="0"/>
            <a:chExt cx="2223062" cy="10281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23062" cy="1028180"/>
            </a:xfrm>
            <a:custGeom>
              <a:avLst/>
              <a:gdLst/>
              <a:ahLst/>
              <a:cxnLst/>
              <a:rect l="l" t="t" r="r" b="b"/>
              <a:pathLst>
                <a:path w="2223062" h="1028180">
                  <a:moveTo>
                    <a:pt x="0" y="0"/>
                  </a:moveTo>
                  <a:lnTo>
                    <a:pt x="2223062" y="0"/>
                  </a:lnTo>
                  <a:lnTo>
                    <a:pt x="2223062" y="1028180"/>
                  </a:lnTo>
                  <a:lnTo>
                    <a:pt x="0" y="1028180"/>
                  </a:lnTo>
                  <a:close/>
                </a:path>
              </a:pathLst>
            </a:custGeom>
            <a:solidFill>
              <a:srgbClr val="1EB9B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8682978" y="896499"/>
            <a:ext cx="3267586" cy="118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114" lvl="1" indent="-265557">
              <a:lnSpc>
                <a:spcPts val="3197"/>
              </a:lnSpc>
              <a:buFont typeface="Arial"/>
              <a:buChar char="•"/>
            </a:pPr>
            <a:r>
              <a:rPr lang="en-US" sz="2460" spc="24">
                <a:solidFill>
                  <a:srgbClr val="F5F5EF"/>
                </a:solidFill>
                <a:latin typeface="HK Grotesk Light Bold"/>
              </a:rPr>
              <a:t>Stronger aortic jet</a:t>
            </a:r>
          </a:p>
          <a:p>
            <a:pPr marL="531114" lvl="1" indent="-265557">
              <a:lnSpc>
                <a:spcPts val="3197"/>
              </a:lnSpc>
              <a:buFont typeface="Arial"/>
              <a:buChar char="•"/>
            </a:pPr>
            <a:r>
              <a:rPr lang="en-US" sz="2460" spc="24">
                <a:solidFill>
                  <a:srgbClr val="F5F5EF"/>
                </a:solidFill>
                <a:latin typeface="HK Grotesk Light Bold"/>
              </a:rPr>
              <a:t>More persistent </a:t>
            </a:r>
          </a:p>
          <a:p>
            <a:pPr>
              <a:lnSpc>
                <a:spcPts val="3197"/>
              </a:lnSpc>
            </a:pPr>
            <a:r>
              <a:rPr lang="en-US" sz="2460" spc="24">
                <a:solidFill>
                  <a:srgbClr val="F5F5EF"/>
                </a:solidFill>
                <a:latin typeface="HK Grotesk Light Bold"/>
              </a:rPr>
              <a:t>      vortical structures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754266" y="9826910"/>
            <a:ext cx="294531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5849" y="2343150"/>
            <a:ext cx="9462109" cy="756968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412" y="1028700"/>
            <a:ext cx="1819458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Newtonian vs Non-Newtonian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49652" y="9826910"/>
            <a:ext cx="29914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13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41743F91-BCB7-3B15-EFEC-6EA30DF650E6}"/>
              </a:ext>
            </a:extLst>
          </p:cNvPr>
          <p:cNvSpPr txBox="1"/>
          <p:nvPr/>
        </p:nvSpPr>
        <p:spPr>
          <a:xfrm>
            <a:off x="11085607" y="4379614"/>
            <a:ext cx="5304693" cy="52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3458" spc="242" dirty="0">
                <a:solidFill>
                  <a:srgbClr val="000000"/>
                </a:solidFill>
                <a:latin typeface="Poppins Medium"/>
              </a:rPr>
              <a:t>LITTLE INFLUENCE ON: 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8A59E97D-041E-71A2-87B5-13AC04CF5238}"/>
              </a:ext>
            </a:extLst>
          </p:cNvPr>
          <p:cNvSpPr txBox="1"/>
          <p:nvPr/>
        </p:nvSpPr>
        <p:spPr>
          <a:xfrm>
            <a:off x="11085607" y="5257088"/>
            <a:ext cx="6684112" cy="314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987" lvl="1" indent="-340994">
              <a:lnSpc>
                <a:spcPts val="4106"/>
              </a:lnSpc>
              <a:buFont typeface="Arial"/>
              <a:buChar char="•"/>
            </a:pPr>
            <a:r>
              <a:rPr lang="en-US" sz="3158" b="1" spc="31" dirty="0">
                <a:solidFill>
                  <a:srgbClr val="000000"/>
                </a:solidFill>
                <a:latin typeface="HK Grotesk Light"/>
              </a:rPr>
              <a:t>Valve dynamics</a:t>
            </a:r>
          </a:p>
          <a:p>
            <a:pPr marL="340993" lvl="1">
              <a:lnSpc>
                <a:spcPts val="4106"/>
              </a:lnSpc>
            </a:pPr>
            <a:endParaRPr lang="en-US" sz="3158" spc="31" dirty="0">
              <a:solidFill>
                <a:srgbClr val="000000"/>
              </a:solidFill>
              <a:latin typeface="HK Grotesk Light"/>
            </a:endParaRPr>
          </a:p>
          <a:p>
            <a:pPr marL="681987" lvl="1" indent="-340994">
              <a:lnSpc>
                <a:spcPts val="4106"/>
              </a:lnSpc>
              <a:buFont typeface="Arial"/>
              <a:buChar char="•"/>
            </a:pPr>
            <a:r>
              <a:rPr lang="en-US" sz="3158" spc="31" dirty="0">
                <a:solidFill>
                  <a:srgbClr val="000000"/>
                </a:solidFill>
                <a:latin typeface="HK Grotesk Light"/>
              </a:rPr>
              <a:t>Transvalvular </a:t>
            </a:r>
            <a:r>
              <a:rPr lang="en-US" sz="3158" b="1" spc="31" dirty="0">
                <a:solidFill>
                  <a:srgbClr val="000000"/>
                </a:solidFill>
                <a:latin typeface="HK Grotesk Light"/>
              </a:rPr>
              <a:t>pressure drop</a:t>
            </a:r>
          </a:p>
          <a:p>
            <a:pPr marL="340993" lvl="1">
              <a:lnSpc>
                <a:spcPts val="4106"/>
              </a:lnSpc>
            </a:pPr>
            <a:endParaRPr lang="en-US" sz="3158" spc="31" dirty="0">
              <a:solidFill>
                <a:srgbClr val="000000"/>
              </a:solidFill>
              <a:latin typeface="HK Grotesk Light"/>
            </a:endParaRPr>
          </a:p>
          <a:p>
            <a:pPr marL="681987" lvl="1" indent="-340994">
              <a:lnSpc>
                <a:spcPts val="4106"/>
              </a:lnSpc>
              <a:buFont typeface="Arial"/>
              <a:buChar char="•"/>
            </a:pPr>
            <a:r>
              <a:rPr lang="en-US" sz="3158" b="1" spc="31" dirty="0">
                <a:solidFill>
                  <a:srgbClr val="000000"/>
                </a:solidFill>
                <a:latin typeface="HK Grotesk Light"/>
              </a:rPr>
              <a:t>Large</a:t>
            </a:r>
            <a:r>
              <a:rPr lang="en-US" sz="3158" spc="31" dirty="0">
                <a:solidFill>
                  <a:srgbClr val="000000"/>
                </a:solidFill>
                <a:latin typeface="HK Grotesk Light"/>
              </a:rPr>
              <a:t> flow structures</a:t>
            </a:r>
          </a:p>
          <a:p>
            <a:pPr>
              <a:lnSpc>
                <a:spcPts val="4106"/>
              </a:lnSpc>
            </a:pPr>
            <a:endParaRPr lang="en-US" sz="3158" spc="31" dirty="0">
              <a:solidFill>
                <a:srgbClr val="000000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3412" y="1028700"/>
            <a:ext cx="1290721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Newtonian vs Non-Newtonian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4802" y="5715562"/>
            <a:ext cx="3660014" cy="468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5"/>
              </a:lnSpc>
              <a:spcBef>
                <a:spcPct val="0"/>
              </a:spcBef>
            </a:pPr>
            <a:r>
              <a:rPr lang="en-US" sz="3113" spc="217" dirty="0">
                <a:solidFill>
                  <a:srgbClr val="000000"/>
                </a:solidFill>
                <a:latin typeface="Poppins Medium"/>
              </a:rPr>
              <a:t>CAN INFLUENCE: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34802" y="6437628"/>
            <a:ext cx="4670429" cy="145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25" lvl="1" indent="-320612">
              <a:lnSpc>
                <a:spcPts val="3861"/>
              </a:lnSpc>
              <a:buFont typeface="Arial"/>
              <a:buChar char="•"/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Atherosclerotic plaques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5" lvl="1" indent="-320612">
              <a:lnSpc>
                <a:spcPts val="3861"/>
              </a:lnSpc>
              <a:buFont typeface="Arial"/>
              <a:buChar char="•"/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Wall elasticity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275206" y="2933713"/>
            <a:ext cx="8836582" cy="2598915"/>
            <a:chOff x="0" y="0"/>
            <a:chExt cx="11782109" cy="34652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t="4085" b="4085"/>
            <a:stretch>
              <a:fillRect/>
            </a:stretch>
          </p:blipFill>
          <p:spPr>
            <a:xfrm>
              <a:off x="0" y="0"/>
              <a:ext cx="5816832" cy="346522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t="4085" b="4085"/>
            <a:stretch>
              <a:fillRect/>
            </a:stretch>
          </p:blipFill>
          <p:spPr>
            <a:xfrm>
              <a:off x="5965277" y="0"/>
              <a:ext cx="5816832" cy="3465221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l="12996" t="87504"/>
          <a:stretch>
            <a:fillRect/>
          </a:stretch>
        </p:blipFill>
        <p:spPr>
          <a:xfrm>
            <a:off x="13836765" y="5192917"/>
            <a:ext cx="3742547" cy="69742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9275206" y="6586456"/>
            <a:ext cx="8836582" cy="2598915"/>
            <a:chOff x="0" y="0"/>
            <a:chExt cx="11782109" cy="346522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t="4085" b="4085"/>
            <a:stretch>
              <a:fillRect/>
            </a:stretch>
          </p:blipFill>
          <p:spPr>
            <a:xfrm>
              <a:off x="0" y="0"/>
              <a:ext cx="5816832" cy="3465221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rcRect t="4085" b="4085"/>
            <a:stretch>
              <a:fillRect/>
            </a:stretch>
          </p:blipFill>
          <p:spPr>
            <a:xfrm>
              <a:off x="5965277" y="0"/>
              <a:ext cx="5816832" cy="3465221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 l="13395" t="87278"/>
          <a:stretch>
            <a:fillRect/>
          </a:stretch>
        </p:blipFill>
        <p:spPr>
          <a:xfrm>
            <a:off x="13853913" y="8859827"/>
            <a:ext cx="3725399" cy="70999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 l="15229" t="87504"/>
          <a:stretch>
            <a:fillRect/>
          </a:stretch>
        </p:blipFill>
        <p:spPr>
          <a:xfrm>
            <a:off x="9420815" y="5192917"/>
            <a:ext cx="3646494" cy="69742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rcRect l="14496" t="87278"/>
          <a:stretch>
            <a:fillRect/>
          </a:stretch>
        </p:blipFill>
        <p:spPr>
          <a:xfrm>
            <a:off x="9515542" y="8859827"/>
            <a:ext cx="3678005" cy="70999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527628" y="2436028"/>
            <a:ext cx="2410155" cy="334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6"/>
              </a:lnSpc>
              <a:spcBef>
                <a:spcPct val="0"/>
              </a:spcBef>
            </a:pPr>
            <a:r>
              <a:rPr lang="en-US" sz="2196" spc="153">
                <a:solidFill>
                  <a:srgbClr val="000000"/>
                </a:solidFill>
                <a:latin typeface="Poppins Medium"/>
              </a:rPr>
              <a:t>STENOTIC CASE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68754" y="2922667"/>
            <a:ext cx="1537446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85966" y="2922667"/>
            <a:ext cx="2158634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734918" y="9826910"/>
            <a:ext cx="31387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14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8700" y="2019300"/>
            <a:ext cx="4348301" cy="1553336"/>
          </a:xfrm>
          <a:prstGeom prst="rect">
            <a:avLst/>
          </a:prstGeom>
        </p:spPr>
      </p:pic>
      <p:sp>
        <p:nvSpPr>
          <p:cNvPr id="34" name="TextBox 18">
            <a:extLst>
              <a:ext uri="{FF2B5EF4-FFF2-40B4-BE49-F238E27FC236}">
                <a16:creationId xmlns:a16="http://schemas.microsoft.com/office/drawing/2014/main" id="{E781F293-8B5F-5CD5-6EA1-36B1FBDDC6C2}"/>
              </a:ext>
            </a:extLst>
          </p:cNvPr>
          <p:cNvSpPr txBox="1"/>
          <p:nvPr/>
        </p:nvSpPr>
        <p:spPr>
          <a:xfrm>
            <a:off x="10649384" y="5985670"/>
            <a:ext cx="1288981" cy="44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1" dirty="0">
                <a:solidFill>
                  <a:srgbClr val="000000"/>
                </a:solidFill>
                <a:latin typeface="Open Sans Light"/>
              </a:rPr>
              <a:t>t=0.085s</a:t>
            </a: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1473FC13-9F56-0BF1-2AEF-09EB8E4B3015}"/>
              </a:ext>
            </a:extLst>
          </p:cNvPr>
          <p:cNvSpPr txBox="1"/>
          <p:nvPr/>
        </p:nvSpPr>
        <p:spPr>
          <a:xfrm>
            <a:off x="15174214" y="5985670"/>
            <a:ext cx="1194161" cy="44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1" dirty="0">
                <a:solidFill>
                  <a:srgbClr val="000000"/>
                </a:solidFill>
                <a:latin typeface="Open Sans Light"/>
              </a:rPr>
              <a:t>t=0.12s</a:t>
            </a: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170AAC12-5E57-A30F-0A3E-A0A4096CD628}"/>
              </a:ext>
            </a:extLst>
          </p:cNvPr>
          <p:cNvSpPr txBox="1"/>
          <p:nvPr/>
        </p:nvSpPr>
        <p:spPr>
          <a:xfrm>
            <a:off x="10803771" y="9663879"/>
            <a:ext cx="1149576" cy="44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1" dirty="0">
                <a:solidFill>
                  <a:srgbClr val="000000"/>
                </a:solidFill>
                <a:latin typeface="Open Sans Light"/>
              </a:rPr>
              <a:t>t=0.20s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74E6E09A-BDED-4C37-016F-9A970F10DA6D}"/>
              </a:ext>
            </a:extLst>
          </p:cNvPr>
          <p:cNvSpPr txBox="1"/>
          <p:nvPr/>
        </p:nvSpPr>
        <p:spPr>
          <a:xfrm>
            <a:off x="15236488" y="9663879"/>
            <a:ext cx="1149576" cy="44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1" dirty="0">
                <a:solidFill>
                  <a:srgbClr val="000000"/>
                </a:solidFill>
                <a:latin typeface="Open Sans Light"/>
              </a:rPr>
              <a:t>t=0.29s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F2AD97E7-948C-FEEA-0ECF-2E415BA93E28}"/>
              </a:ext>
            </a:extLst>
          </p:cNvPr>
          <p:cNvSpPr txBox="1"/>
          <p:nvPr/>
        </p:nvSpPr>
        <p:spPr>
          <a:xfrm>
            <a:off x="9892554" y="6586456"/>
            <a:ext cx="1537446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911AF83B-1B89-5A13-7C92-FEF84B10A579}"/>
              </a:ext>
            </a:extLst>
          </p:cNvPr>
          <p:cNvSpPr txBox="1"/>
          <p:nvPr/>
        </p:nvSpPr>
        <p:spPr>
          <a:xfrm>
            <a:off x="11709766" y="6586456"/>
            <a:ext cx="2158634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F122AEF5-167B-FC28-A9B1-0DF1B1D2F653}"/>
              </a:ext>
            </a:extLst>
          </p:cNvPr>
          <p:cNvSpPr txBox="1"/>
          <p:nvPr/>
        </p:nvSpPr>
        <p:spPr>
          <a:xfrm>
            <a:off x="14325600" y="2919546"/>
            <a:ext cx="1537446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30C530A9-662E-216B-3194-5032BB33950B}"/>
              </a:ext>
            </a:extLst>
          </p:cNvPr>
          <p:cNvSpPr txBox="1"/>
          <p:nvPr/>
        </p:nvSpPr>
        <p:spPr>
          <a:xfrm>
            <a:off x="16142812" y="2919546"/>
            <a:ext cx="2158634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C5E65EB6-3B90-8CE0-CB20-79CA40872555}"/>
              </a:ext>
            </a:extLst>
          </p:cNvPr>
          <p:cNvSpPr txBox="1"/>
          <p:nvPr/>
        </p:nvSpPr>
        <p:spPr>
          <a:xfrm>
            <a:off x="14343185" y="6586456"/>
            <a:ext cx="1537446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AD11AAF6-514F-1A87-4CCF-698F21E81503}"/>
              </a:ext>
            </a:extLst>
          </p:cNvPr>
          <p:cNvSpPr txBox="1"/>
          <p:nvPr/>
        </p:nvSpPr>
        <p:spPr>
          <a:xfrm>
            <a:off x="16160397" y="6586456"/>
            <a:ext cx="2158634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275206" y="2933713"/>
            <a:ext cx="8836582" cy="2598915"/>
            <a:chOff x="0" y="0"/>
            <a:chExt cx="11782109" cy="346522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4085" b="4085"/>
            <a:stretch>
              <a:fillRect/>
            </a:stretch>
          </p:blipFill>
          <p:spPr>
            <a:xfrm>
              <a:off x="0" y="0"/>
              <a:ext cx="5816832" cy="346522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4085" b="4085"/>
            <a:stretch>
              <a:fillRect/>
            </a:stretch>
          </p:blipFill>
          <p:spPr>
            <a:xfrm>
              <a:off x="5965277" y="0"/>
              <a:ext cx="5816832" cy="346522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12996" t="87504"/>
          <a:stretch>
            <a:fillRect/>
          </a:stretch>
        </p:blipFill>
        <p:spPr>
          <a:xfrm>
            <a:off x="13836765" y="5192917"/>
            <a:ext cx="3742547" cy="69742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275206" y="6586456"/>
            <a:ext cx="8836582" cy="2598915"/>
            <a:chOff x="0" y="0"/>
            <a:chExt cx="11782109" cy="346522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t="4085" b="4085"/>
            <a:stretch>
              <a:fillRect/>
            </a:stretch>
          </p:blipFill>
          <p:spPr>
            <a:xfrm>
              <a:off x="0" y="0"/>
              <a:ext cx="5816832" cy="346522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t="4085" b="4085"/>
            <a:stretch>
              <a:fillRect/>
            </a:stretch>
          </p:blipFill>
          <p:spPr>
            <a:xfrm>
              <a:off x="5965277" y="0"/>
              <a:ext cx="5816832" cy="3465221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 l="13395" t="87278"/>
          <a:stretch>
            <a:fillRect/>
          </a:stretch>
        </p:blipFill>
        <p:spPr>
          <a:xfrm>
            <a:off x="13853913" y="8859827"/>
            <a:ext cx="3725399" cy="7099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l="15229" t="87504"/>
          <a:stretch>
            <a:fillRect/>
          </a:stretch>
        </p:blipFill>
        <p:spPr>
          <a:xfrm>
            <a:off x="9420815" y="5192917"/>
            <a:ext cx="3646494" cy="69742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 l="14496" t="87278"/>
          <a:stretch>
            <a:fillRect/>
          </a:stretch>
        </p:blipFill>
        <p:spPr>
          <a:xfrm>
            <a:off x="9515542" y="8859827"/>
            <a:ext cx="3678005" cy="70999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3412" y="1028700"/>
            <a:ext cx="1290721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Newtonian vs Non-Newtonian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49384" y="5985670"/>
            <a:ext cx="1288981" cy="44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1" dirty="0">
                <a:solidFill>
                  <a:srgbClr val="000000"/>
                </a:solidFill>
                <a:latin typeface="Open Sans Light"/>
              </a:rPr>
              <a:t>t=0.085s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74214" y="5985670"/>
            <a:ext cx="1194161" cy="44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1" dirty="0">
                <a:solidFill>
                  <a:srgbClr val="000000"/>
                </a:solidFill>
                <a:latin typeface="Open Sans Light"/>
              </a:rPr>
              <a:t>t=0.12s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03771" y="9663879"/>
            <a:ext cx="1149576" cy="44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1" dirty="0">
                <a:solidFill>
                  <a:srgbClr val="000000"/>
                </a:solidFill>
                <a:latin typeface="Open Sans Light"/>
              </a:rPr>
              <a:t>t=0.20s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236488" y="9663879"/>
            <a:ext cx="1149576" cy="448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1" dirty="0">
                <a:solidFill>
                  <a:srgbClr val="000000"/>
                </a:solidFill>
                <a:latin typeface="Open Sans Light"/>
              </a:rPr>
              <a:t>t=0.29s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27628" y="2436028"/>
            <a:ext cx="2410155" cy="33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6"/>
              </a:lnSpc>
              <a:spcBef>
                <a:spcPct val="0"/>
              </a:spcBef>
            </a:pPr>
            <a:r>
              <a:rPr lang="en-US" sz="2196" spc="153">
                <a:solidFill>
                  <a:srgbClr val="000000"/>
                </a:solidFill>
                <a:latin typeface="Poppins Medium"/>
              </a:rPr>
              <a:t>STENOTIC CASE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44988" y="3830329"/>
            <a:ext cx="6209487" cy="134574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rcRect l="18109" t="88042"/>
          <a:stretch>
            <a:fillRect/>
          </a:stretch>
        </p:blipFill>
        <p:spPr>
          <a:xfrm>
            <a:off x="1899391" y="9290889"/>
            <a:ext cx="4335195" cy="821293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695754" y="5286375"/>
            <a:ext cx="7284051" cy="4289133"/>
            <a:chOff x="0" y="0"/>
            <a:chExt cx="9712069" cy="5718844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12"/>
            <a:srcRect t="4054" b="4054"/>
            <a:stretch>
              <a:fillRect/>
            </a:stretch>
          </p:blipFill>
          <p:spPr>
            <a:xfrm>
              <a:off x="0" y="0"/>
              <a:ext cx="4796648" cy="5718844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13"/>
            <a:srcRect t="4054" b="4054"/>
            <a:stretch>
              <a:fillRect/>
            </a:stretch>
          </p:blipFill>
          <p:spPr>
            <a:xfrm>
              <a:off x="4915421" y="0"/>
              <a:ext cx="4796648" cy="5718844"/>
            </a:xfrm>
            <a:prstGeom prst="rect">
              <a:avLst/>
            </a:prstGeom>
          </p:spPr>
        </p:pic>
      </p:grpSp>
      <p:sp>
        <p:nvSpPr>
          <p:cNvPr id="36" name="TextBox 36"/>
          <p:cNvSpPr txBox="1"/>
          <p:nvPr/>
        </p:nvSpPr>
        <p:spPr>
          <a:xfrm>
            <a:off x="5948209" y="5286375"/>
            <a:ext cx="1478027" cy="32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2150" spc="150">
                <a:solidFill>
                  <a:srgbClr val="000000"/>
                </a:solidFill>
                <a:latin typeface="Poppins Medium"/>
              </a:rPr>
              <a:t>STENOTIC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83494" y="5286375"/>
            <a:ext cx="2097548" cy="32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2150" spc="150">
                <a:solidFill>
                  <a:srgbClr val="000000"/>
                </a:solidFill>
                <a:latin typeface="Poppins Medium"/>
              </a:rPr>
              <a:t>REGURGITANT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7346842" y="2066374"/>
            <a:ext cx="4337399" cy="680851"/>
            <a:chOff x="0" y="0"/>
            <a:chExt cx="5783198" cy="907801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5783198" cy="907801"/>
              <a:chOff x="0" y="0"/>
              <a:chExt cx="2099294" cy="329531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2099294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29531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950908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61054" y="294349"/>
              <a:ext cx="4861091" cy="348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8"/>
                </a:lnSpc>
              </a:pPr>
              <a:r>
                <a:rPr lang="en-US" sz="1806" spc="45" dirty="0">
                  <a:solidFill>
                    <a:srgbClr val="FFFFFF"/>
                  </a:solidFill>
                  <a:latin typeface="Poppins Medium"/>
                </a:rPr>
                <a:t>SIGNIFICANT DIFFERENCES 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7734918" y="9826910"/>
            <a:ext cx="31387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14</a:t>
            </a:r>
          </a:p>
        </p:txBody>
      </p:sp>
      <p:pic>
        <p:nvPicPr>
          <p:cNvPr id="45" name="Picture 33">
            <a:extLst>
              <a:ext uri="{FF2B5EF4-FFF2-40B4-BE49-F238E27FC236}">
                <a16:creationId xmlns:a16="http://schemas.microsoft.com/office/drawing/2014/main" id="{832A5FDC-59AA-F5F9-157B-1F7C51AC81B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28700" y="2019300"/>
            <a:ext cx="4348301" cy="1553336"/>
          </a:xfrm>
          <a:prstGeom prst="rect">
            <a:avLst/>
          </a:prstGeom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696CD667-A6BE-7606-77EE-E59688378446}"/>
              </a:ext>
            </a:extLst>
          </p:cNvPr>
          <p:cNvSpPr txBox="1"/>
          <p:nvPr/>
        </p:nvSpPr>
        <p:spPr>
          <a:xfrm>
            <a:off x="9968754" y="2922667"/>
            <a:ext cx="1537446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43" name="TextBox 25">
            <a:extLst>
              <a:ext uri="{FF2B5EF4-FFF2-40B4-BE49-F238E27FC236}">
                <a16:creationId xmlns:a16="http://schemas.microsoft.com/office/drawing/2014/main" id="{0228834F-CF37-A7E8-C4B1-8C054DCF0E7E}"/>
              </a:ext>
            </a:extLst>
          </p:cNvPr>
          <p:cNvSpPr txBox="1"/>
          <p:nvPr/>
        </p:nvSpPr>
        <p:spPr>
          <a:xfrm>
            <a:off x="11785966" y="2922667"/>
            <a:ext cx="2158634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6F9A3D38-93E9-5127-A3CA-D9066EBB8E32}"/>
              </a:ext>
            </a:extLst>
          </p:cNvPr>
          <p:cNvSpPr txBox="1"/>
          <p:nvPr/>
        </p:nvSpPr>
        <p:spPr>
          <a:xfrm>
            <a:off x="9892554" y="6586456"/>
            <a:ext cx="1537446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46" name="TextBox 25">
            <a:extLst>
              <a:ext uri="{FF2B5EF4-FFF2-40B4-BE49-F238E27FC236}">
                <a16:creationId xmlns:a16="http://schemas.microsoft.com/office/drawing/2014/main" id="{056ACF8E-CE8E-BDD8-0C19-7750E5AA6AEE}"/>
              </a:ext>
            </a:extLst>
          </p:cNvPr>
          <p:cNvSpPr txBox="1"/>
          <p:nvPr/>
        </p:nvSpPr>
        <p:spPr>
          <a:xfrm>
            <a:off x="11709766" y="6586456"/>
            <a:ext cx="2158634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CE54CC0D-D9EA-E3C5-F72D-681E1E3A41EC}"/>
              </a:ext>
            </a:extLst>
          </p:cNvPr>
          <p:cNvSpPr txBox="1"/>
          <p:nvPr/>
        </p:nvSpPr>
        <p:spPr>
          <a:xfrm>
            <a:off x="14325600" y="2919546"/>
            <a:ext cx="1537446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48" name="TextBox 25">
            <a:extLst>
              <a:ext uri="{FF2B5EF4-FFF2-40B4-BE49-F238E27FC236}">
                <a16:creationId xmlns:a16="http://schemas.microsoft.com/office/drawing/2014/main" id="{DA537742-0A8E-0C94-91E3-C5012FFC1352}"/>
              </a:ext>
            </a:extLst>
          </p:cNvPr>
          <p:cNvSpPr txBox="1"/>
          <p:nvPr/>
        </p:nvSpPr>
        <p:spPr>
          <a:xfrm>
            <a:off x="16142812" y="2919546"/>
            <a:ext cx="2158634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49" name="TextBox 24">
            <a:extLst>
              <a:ext uri="{FF2B5EF4-FFF2-40B4-BE49-F238E27FC236}">
                <a16:creationId xmlns:a16="http://schemas.microsoft.com/office/drawing/2014/main" id="{DA85DB78-74C9-DBBD-CFC8-DF2126309E32}"/>
              </a:ext>
            </a:extLst>
          </p:cNvPr>
          <p:cNvSpPr txBox="1"/>
          <p:nvPr/>
        </p:nvSpPr>
        <p:spPr>
          <a:xfrm>
            <a:off x="14343185" y="6586456"/>
            <a:ext cx="1537446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50" name="TextBox 25">
            <a:extLst>
              <a:ext uri="{FF2B5EF4-FFF2-40B4-BE49-F238E27FC236}">
                <a16:creationId xmlns:a16="http://schemas.microsoft.com/office/drawing/2014/main" id="{4682AD72-02BA-C456-399A-6A5AAE8E7F4B}"/>
              </a:ext>
            </a:extLst>
          </p:cNvPr>
          <p:cNvSpPr txBox="1"/>
          <p:nvPr/>
        </p:nvSpPr>
        <p:spPr>
          <a:xfrm>
            <a:off x="16160397" y="6586456"/>
            <a:ext cx="2158634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600" spc="97" dirty="0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52890" y="1028700"/>
            <a:ext cx="10969503" cy="1684205"/>
            <a:chOff x="0" y="0"/>
            <a:chExt cx="14626004" cy="22456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14626004" cy="1461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98"/>
                </a:lnSpc>
              </a:pPr>
              <a:r>
                <a:rPr lang="en-US" sz="7331">
                  <a:solidFill>
                    <a:srgbClr val="000000"/>
                  </a:solidFill>
                  <a:latin typeface="Poppins Medium"/>
                </a:rPr>
                <a:t>Clinical motivations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69016"/>
              <a:ext cx="12847761" cy="476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28214" y="1242763"/>
            <a:ext cx="9575277" cy="1470142"/>
            <a:chOff x="0" y="0"/>
            <a:chExt cx="12767036" cy="196019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12767036" cy="127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44173"/>
              <a:ext cx="11214808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2</a:t>
            </a: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100E2E6C-EE4C-1062-82A0-181C54119027}"/>
              </a:ext>
            </a:extLst>
          </p:cNvPr>
          <p:cNvSpPr txBox="1"/>
          <p:nvPr/>
        </p:nvSpPr>
        <p:spPr>
          <a:xfrm>
            <a:off x="988004" y="1999636"/>
            <a:ext cx="16311991" cy="10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0387" lvl="1" indent="-350194">
              <a:lnSpc>
                <a:spcPts val="4217"/>
              </a:lnSpc>
              <a:buFont typeface="Arial"/>
              <a:buChar char="•"/>
            </a:pPr>
            <a:r>
              <a:rPr lang="en-US" sz="3000" b="1" spc="32" dirty="0">
                <a:solidFill>
                  <a:srgbClr val="000000"/>
                </a:solidFill>
                <a:latin typeface="HK Grotesk Light"/>
              </a:rPr>
              <a:t>Cardiovascular</a:t>
            </a:r>
            <a:r>
              <a:rPr lang="en-US" sz="3000" spc="32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3000" b="1" spc="32" dirty="0">
                <a:solidFill>
                  <a:srgbClr val="000000"/>
                </a:solidFill>
                <a:latin typeface="HK Grotesk Light"/>
              </a:rPr>
              <a:t>diseases</a:t>
            </a:r>
            <a:r>
              <a:rPr lang="en-US" sz="3000" spc="32" dirty="0">
                <a:solidFill>
                  <a:srgbClr val="000000"/>
                </a:solidFill>
                <a:latin typeface="HK Grotesk Light"/>
              </a:rPr>
              <a:t> are one of the major causes of death worldwide (18 millions of victims, 32% of global deaths)</a:t>
            </a: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E4AAD59F-121D-E378-4389-360C45FF3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430000" y="1109166"/>
            <a:ext cx="539179" cy="719778"/>
          </a:xfrm>
          <a:prstGeom prst="rect">
            <a:avLst/>
          </a:prstGeom>
        </p:spPr>
      </p:pic>
      <p:sp>
        <p:nvSpPr>
          <p:cNvPr id="6" name="TextBox 31">
            <a:extLst>
              <a:ext uri="{FF2B5EF4-FFF2-40B4-BE49-F238E27FC236}">
                <a16:creationId xmlns:a16="http://schemas.microsoft.com/office/drawing/2014/main" id="{56F573CA-9667-DDCC-C725-BF195999AA2A}"/>
              </a:ext>
            </a:extLst>
          </p:cNvPr>
          <p:cNvSpPr txBox="1"/>
          <p:nvPr/>
        </p:nvSpPr>
        <p:spPr>
          <a:xfrm>
            <a:off x="12111648" y="1328523"/>
            <a:ext cx="6783208" cy="313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1911" spc="19" dirty="0">
                <a:solidFill>
                  <a:srgbClr val="000000"/>
                </a:solidFill>
                <a:latin typeface="HK Grotesk Light"/>
              </a:rPr>
              <a:t>World Health Organization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621114" cy="10287000"/>
          </a:xfrm>
          <a:prstGeom prst="rect">
            <a:avLst/>
          </a:prstGeom>
          <a:solidFill>
            <a:srgbClr val="9DC6E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6300" y="1312108"/>
            <a:ext cx="6592414" cy="329620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35132" y="4608315"/>
            <a:ext cx="5678685" cy="567868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D71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466492" y="9196582"/>
            <a:ext cx="3766759" cy="276608"/>
            <a:chOff x="0" y="0"/>
            <a:chExt cx="7782490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7782490" cy="69850"/>
            </a:xfrm>
            <a:custGeom>
              <a:avLst/>
              <a:gdLst/>
              <a:ahLst/>
              <a:cxnLst/>
              <a:rect l="l" t="t" r="r" b="b"/>
              <a:pathLst>
                <a:path w="7782490" h="69850">
                  <a:moveTo>
                    <a:pt x="749166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782490" y="69850"/>
                  </a:lnTo>
                  <a:lnTo>
                    <a:pt x="77824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30727" y="4008240"/>
            <a:ext cx="6488859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23"/>
              </a:lnSpc>
              <a:spcBef>
                <a:spcPct val="0"/>
              </a:spcBef>
            </a:pPr>
            <a:r>
              <a:rPr lang="en-US" sz="7769" u="none">
                <a:solidFill>
                  <a:srgbClr val="000000"/>
                </a:solidFill>
                <a:latin typeface="Poppins Medium"/>
              </a:rPr>
              <a:t>Conclusions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18287" y="820692"/>
            <a:ext cx="4241013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34776" y="925830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Conclusions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02641" y="2352675"/>
            <a:ext cx="5990614" cy="988693"/>
            <a:chOff x="0" y="0"/>
            <a:chExt cx="7987485" cy="131825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87485" cy="1318257"/>
              <a:chOff x="0" y="0"/>
              <a:chExt cx="2099294" cy="34646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1D7144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36786" y="393385"/>
              <a:ext cx="671391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4"/>
                </a:lnSpc>
              </a:pPr>
              <a:r>
                <a:rPr lang="en-US" sz="2795" spc="69">
                  <a:solidFill>
                    <a:srgbClr val="FFFFFF"/>
                  </a:solidFill>
                  <a:latin typeface="Poppins Medium"/>
                </a:rPr>
                <a:t>ACHIEVEMENTS 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737150" y="9826910"/>
            <a:ext cx="31164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15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42A4065-3D64-D841-F8E3-C4AD74C55967}"/>
              </a:ext>
            </a:extLst>
          </p:cNvPr>
          <p:cNvSpPr txBox="1"/>
          <p:nvPr/>
        </p:nvSpPr>
        <p:spPr>
          <a:xfrm>
            <a:off x="1355788" y="3636643"/>
            <a:ext cx="6237468" cy="98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Calibration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of the model in different scenarios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Conclusions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02641" y="2352675"/>
            <a:ext cx="5990614" cy="988693"/>
            <a:chOff x="0" y="0"/>
            <a:chExt cx="7987485" cy="131825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87485" cy="1318257"/>
              <a:chOff x="0" y="0"/>
              <a:chExt cx="2099294" cy="34646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1D7144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36786" y="393385"/>
              <a:ext cx="671391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4"/>
                </a:lnSpc>
              </a:pPr>
              <a:r>
                <a:rPr lang="en-US" sz="2795" spc="69">
                  <a:solidFill>
                    <a:srgbClr val="FFFFFF"/>
                  </a:solidFill>
                  <a:latin typeface="Poppins Medium"/>
                </a:rPr>
                <a:t>ACHIEVEMENTS 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737150" y="9826910"/>
            <a:ext cx="31164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15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D3ECBCB-EF45-5F02-9CC5-F2E05AFCB992}"/>
              </a:ext>
            </a:extLst>
          </p:cNvPr>
          <p:cNvSpPr txBox="1"/>
          <p:nvPr/>
        </p:nvSpPr>
        <p:spPr>
          <a:xfrm>
            <a:off x="1355788" y="3636643"/>
            <a:ext cx="6237468" cy="399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Calibration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of the model in different scenarios</a:t>
            </a:r>
          </a:p>
          <a:p>
            <a:pPr marL="320611" lvl="1"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Implementation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and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validation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of the non-Newtonian model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Comparison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between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rheological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1043842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1A94782-E54E-34F6-1088-1DC5B462C9ED}"/>
              </a:ext>
            </a:extLst>
          </p:cNvPr>
          <p:cNvSpPr txBox="1"/>
          <p:nvPr/>
        </p:nvSpPr>
        <p:spPr>
          <a:xfrm>
            <a:off x="1355788" y="3636643"/>
            <a:ext cx="6237468" cy="399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Calibration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of the model in different scenarios</a:t>
            </a:r>
          </a:p>
          <a:p>
            <a:pPr marL="320611" lvl="1"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Implementation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and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validation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of the non-Newtonian model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Comparison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between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rheological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models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Conclusions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02641" y="2352675"/>
            <a:ext cx="5990614" cy="988693"/>
            <a:chOff x="0" y="0"/>
            <a:chExt cx="7987485" cy="131825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87485" cy="1318257"/>
              <a:chOff x="0" y="0"/>
              <a:chExt cx="2099294" cy="34646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1D7144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36786" y="393385"/>
              <a:ext cx="671391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4"/>
                </a:lnSpc>
              </a:pPr>
              <a:r>
                <a:rPr lang="en-US" sz="2795" spc="69">
                  <a:solidFill>
                    <a:srgbClr val="FFFFFF"/>
                  </a:solidFill>
                  <a:latin typeface="Poppins Medium"/>
                </a:rPr>
                <a:t>ACHIEVEMENTS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948255" y="6633708"/>
            <a:ext cx="5645000" cy="961676"/>
            <a:chOff x="0" y="0"/>
            <a:chExt cx="9730226" cy="16576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730226" cy="1657631"/>
            </a:xfrm>
            <a:custGeom>
              <a:avLst/>
              <a:gdLst/>
              <a:ahLst/>
              <a:cxnLst/>
              <a:rect l="l" t="t" r="r" b="b"/>
              <a:pathLst>
                <a:path w="9730226" h="1657631">
                  <a:moveTo>
                    <a:pt x="0" y="0"/>
                  </a:moveTo>
                  <a:lnTo>
                    <a:pt x="0" y="1657631"/>
                  </a:lnTo>
                  <a:lnTo>
                    <a:pt x="9730226" y="1657631"/>
                  </a:lnTo>
                  <a:lnTo>
                    <a:pt x="9730226" y="0"/>
                  </a:lnTo>
                  <a:lnTo>
                    <a:pt x="0" y="0"/>
                  </a:lnTo>
                  <a:close/>
                  <a:moveTo>
                    <a:pt x="9669266" y="1596671"/>
                  </a:moveTo>
                  <a:lnTo>
                    <a:pt x="59690" y="1596671"/>
                  </a:lnTo>
                  <a:lnTo>
                    <a:pt x="59690" y="59690"/>
                  </a:lnTo>
                  <a:lnTo>
                    <a:pt x="9669266" y="59690"/>
                  </a:lnTo>
                  <a:lnTo>
                    <a:pt x="9669266" y="1596671"/>
                  </a:lnTo>
                  <a:close/>
                </a:path>
              </a:pathLst>
            </a:custGeom>
            <a:solidFill>
              <a:srgbClr val="1D7144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4232772" y="7923043"/>
            <a:ext cx="1075966" cy="554122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737150" y="9826910"/>
            <a:ext cx="31164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15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FB5BBFF5-6689-BD23-BECE-76712A729778}"/>
              </a:ext>
            </a:extLst>
          </p:cNvPr>
          <p:cNvSpPr txBox="1"/>
          <p:nvPr/>
        </p:nvSpPr>
        <p:spPr>
          <a:xfrm>
            <a:off x="1602641" y="8743569"/>
            <a:ext cx="5990614" cy="98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Significant differences 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observed only on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wall shear stress</a:t>
            </a:r>
          </a:p>
        </p:txBody>
      </p:sp>
    </p:spTree>
    <p:extLst>
      <p:ext uri="{BB962C8B-B14F-4D97-AF65-F5344CB8AC3E}">
        <p14:creationId xmlns:p14="http://schemas.microsoft.com/office/powerpoint/2010/main" val="2906441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Conclusions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02641" y="2352675"/>
            <a:ext cx="5990614" cy="988693"/>
            <a:chOff x="0" y="0"/>
            <a:chExt cx="7987485" cy="131825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87485" cy="1318257"/>
              <a:chOff x="0" y="0"/>
              <a:chExt cx="2099294" cy="34646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1D7144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36786" y="393385"/>
              <a:ext cx="671391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4"/>
                </a:lnSpc>
              </a:pPr>
              <a:r>
                <a:rPr lang="en-US" sz="2795" spc="69">
                  <a:solidFill>
                    <a:srgbClr val="FFFFFF"/>
                  </a:solidFill>
                  <a:latin typeface="Poppins Medium"/>
                </a:rPr>
                <a:t>ACHIEVEMENTS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14780" y="2343150"/>
            <a:ext cx="5990614" cy="988693"/>
            <a:chOff x="0" y="0"/>
            <a:chExt cx="7987485" cy="131825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7987485" cy="1318257"/>
              <a:chOff x="0" y="0"/>
              <a:chExt cx="2099294" cy="34646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099294" cy="34646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34646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346468"/>
                    </a:lnTo>
                    <a:lnTo>
                      <a:pt x="0" y="346468"/>
                    </a:lnTo>
                    <a:close/>
                  </a:path>
                </a:pathLst>
              </a:custGeom>
              <a:solidFill>
                <a:srgbClr val="005CE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636786" y="393385"/>
              <a:ext cx="671391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4"/>
                </a:lnSpc>
              </a:pPr>
              <a:r>
                <a:rPr lang="en-US" sz="2795" spc="69">
                  <a:solidFill>
                    <a:srgbClr val="FFFFFF"/>
                  </a:solidFill>
                  <a:latin typeface="Poppins Medium"/>
                </a:rPr>
                <a:t>FUTURE DEVELOPMENTS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55788" y="3636643"/>
            <a:ext cx="6237468" cy="399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Calibration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of the model in different scenarios</a:t>
            </a:r>
          </a:p>
          <a:p>
            <a:pPr marL="320611" lvl="1"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Implementation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and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validation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of the non-Newtonian model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Comparison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between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rheological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models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40462" y="3636643"/>
            <a:ext cx="6604657" cy="549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Investigation of other types of </a:t>
            </a:r>
          </a:p>
          <a:p>
            <a:pPr>
              <a:lnSpc>
                <a:spcPts val="3861"/>
              </a:lnSpc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    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non-Newtonian models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Inclusion of the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left ventricle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in the</a:t>
            </a:r>
          </a:p>
          <a:p>
            <a:pPr>
              <a:lnSpc>
                <a:spcPts val="3861"/>
              </a:lnSpc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     domain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Account for the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compliance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of </a:t>
            </a:r>
          </a:p>
          <a:p>
            <a:pPr>
              <a:lnSpc>
                <a:spcPts val="3861"/>
              </a:lnSpc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     the aortic wall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 marL="641223" lvl="1" indent="-320612">
              <a:lnSpc>
                <a:spcPts val="3861"/>
              </a:lnSpc>
              <a:buFont typeface="Arial"/>
              <a:buChar char="•"/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Integration of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patient-specific data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in the computational framework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2641" y="8743569"/>
            <a:ext cx="5990614" cy="98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Significant differences 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observed only on </a:t>
            </a:r>
            <a:r>
              <a:rPr lang="en-US" sz="2970" b="1" spc="29" dirty="0">
                <a:solidFill>
                  <a:srgbClr val="000000"/>
                </a:solidFill>
                <a:latin typeface="HK Grotesk Light"/>
              </a:rPr>
              <a:t>wall shear stress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948255" y="6633708"/>
            <a:ext cx="5645000" cy="961676"/>
            <a:chOff x="0" y="0"/>
            <a:chExt cx="9730226" cy="16576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730226" cy="1657631"/>
            </a:xfrm>
            <a:custGeom>
              <a:avLst/>
              <a:gdLst/>
              <a:ahLst/>
              <a:cxnLst/>
              <a:rect l="l" t="t" r="r" b="b"/>
              <a:pathLst>
                <a:path w="9730226" h="1657631">
                  <a:moveTo>
                    <a:pt x="0" y="0"/>
                  </a:moveTo>
                  <a:lnTo>
                    <a:pt x="0" y="1657631"/>
                  </a:lnTo>
                  <a:lnTo>
                    <a:pt x="9730226" y="1657631"/>
                  </a:lnTo>
                  <a:lnTo>
                    <a:pt x="9730226" y="0"/>
                  </a:lnTo>
                  <a:lnTo>
                    <a:pt x="0" y="0"/>
                  </a:lnTo>
                  <a:close/>
                  <a:moveTo>
                    <a:pt x="9669266" y="1596671"/>
                  </a:moveTo>
                  <a:lnTo>
                    <a:pt x="59690" y="1596671"/>
                  </a:lnTo>
                  <a:lnTo>
                    <a:pt x="59690" y="59690"/>
                  </a:lnTo>
                  <a:lnTo>
                    <a:pt x="9669266" y="59690"/>
                  </a:lnTo>
                  <a:lnTo>
                    <a:pt x="9669266" y="1596671"/>
                  </a:lnTo>
                  <a:close/>
                </a:path>
              </a:pathLst>
            </a:custGeom>
            <a:solidFill>
              <a:srgbClr val="1D7144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4232772" y="7923043"/>
            <a:ext cx="1075966" cy="554122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737150" y="9826910"/>
            <a:ext cx="31164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88"/>
              </a:lnSpc>
              <a:spcBef>
                <a:spcPct val="0"/>
              </a:spcBef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03493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81381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1381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87972" y="3076123"/>
            <a:ext cx="10313943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23"/>
              </a:lnSpc>
            </a:pPr>
            <a:r>
              <a:rPr lang="en-US" sz="7769">
                <a:solidFill>
                  <a:srgbClr val="000000"/>
                </a:solidFill>
                <a:latin typeface="Poppins Medium"/>
              </a:rPr>
              <a:t>Thank you </a:t>
            </a:r>
          </a:p>
          <a:p>
            <a:pPr marL="0" lvl="0" indent="0" algn="ctr">
              <a:lnSpc>
                <a:spcPts val="9323"/>
              </a:lnSpc>
              <a:spcBef>
                <a:spcPct val="0"/>
              </a:spcBef>
            </a:pPr>
            <a:r>
              <a:rPr lang="en-US" sz="7769">
                <a:solidFill>
                  <a:srgbClr val="000000"/>
                </a:solidFill>
                <a:latin typeface="Poppins Medium"/>
              </a:rPr>
              <a:t>for your attention!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504795"/>
            <a:ext cx="5769549" cy="2782205"/>
            <a:chOff x="0" y="0"/>
            <a:chExt cx="1951675" cy="9411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1675" cy="941141"/>
            </a:xfrm>
            <a:custGeom>
              <a:avLst/>
              <a:gdLst/>
              <a:ahLst/>
              <a:cxnLst/>
              <a:rect l="l" t="t" r="r" b="b"/>
              <a:pathLst>
                <a:path w="1951675" h="941141">
                  <a:moveTo>
                    <a:pt x="0" y="0"/>
                  </a:moveTo>
                  <a:lnTo>
                    <a:pt x="1951675" y="0"/>
                  </a:lnTo>
                  <a:lnTo>
                    <a:pt x="1951675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3736A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769549" y="7504795"/>
            <a:ext cx="6852302" cy="2782205"/>
            <a:chOff x="0" y="0"/>
            <a:chExt cx="2317939" cy="9411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17939" cy="941141"/>
            </a:xfrm>
            <a:custGeom>
              <a:avLst/>
              <a:gdLst/>
              <a:ahLst/>
              <a:cxnLst/>
              <a:rect l="l" t="t" r="r" b="b"/>
              <a:pathLst>
                <a:path w="2317939" h="941141">
                  <a:moveTo>
                    <a:pt x="0" y="0"/>
                  </a:moveTo>
                  <a:lnTo>
                    <a:pt x="2317939" y="0"/>
                  </a:lnTo>
                  <a:lnTo>
                    <a:pt x="2317939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D610D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621852" y="7504795"/>
            <a:ext cx="5666148" cy="2782205"/>
            <a:chOff x="0" y="0"/>
            <a:chExt cx="1916697" cy="9411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6697" cy="941141"/>
            </a:xfrm>
            <a:custGeom>
              <a:avLst/>
              <a:gdLst/>
              <a:ahLst/>
              <a:cxnLst/>
              <a:rect l="l" t="t" r="r" b="b"/>
              <a:pathLst>
                <a:path w="1916697" h="941141">
                  <a:moveTo>
                    <a:pt x="0" y="0"/>
                  </a:moveTo>
                  <a:lnTo>
                    <a:pt x="1916697" y="0"/>
                  </a:lnTo>
                  <a:lnTo>
                    <a:pt x="1916697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393587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2996870" y="7504795"/>
            <a:ext cx="2782205" cy="27822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3412" y="1028700"/>
            <a:ext cx="962953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Essential bibliography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9106" y="2019300"/>
            <a:ext cx="17889788" cy="7991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Y. I. Cho and K. R.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Kensey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. Effects of the non-Newtonian viscosity of blood on flows in a diseased arterial vessel. part 1: Steady flows. </a:t>
            </a:r>
            <a:r>
              <a:rPr lang="en-US" sz="2970" spc="29" dirty="0">
                <a:solidFill>
                  <a:srgbClr val="000000"/>
                </a:solidFill>
                <a:latin typeface="HK Grotesk Light Italics"/>
              </a:rPr>
              <a:t>Biorheology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, 1991.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>
              <a:lnSpc>
                <a:spcPts val="3861"/>
              </a:lnSpc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S.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Tabakova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, E.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Nikolova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, and S.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Radev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.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Carreau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model for oscillatory blood flow in a tube. </a:t>
            </a:r>
            <a:r>
              <a:rPr lang="en-US" sz="2970" spc="29" dirty="0">
                <a:solidFill>
                  <a:srgbClr val="000000"/>
                </a:solidFill>
                <a:latin typeface="HK Grotesk Light Italics"/>
              </a:rPr>
              <a:t>AIP Conference Proceedings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, 2014.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>
              <a:lnSpc>
                <a:spcPts val="3861"/>
              </a:lnSpc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M. Fedele, E.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Faggiano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, L. Dede, and A.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Quarteroni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. A patient-specific aortic valve model based on moving resistive immersed implicit surfaces. </a:t>
            </a:r>
            <a:r>
              <a:rPr lang="en-US" sz="2970" spc="29" dirty="0">
                <a:solidFill>
                  <a:srgbClr val="000000"/>
                </a:solidFill>
                <a:latin typeface="HK Grotesk Light Italics"/>
              </a:rPr>
              <a:t>Biomechanics and modeling in mechanobiology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, 2017.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>
              <a:lnSpc>
                <a:spcPts val="3861"/>
              </a:lnSpc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A.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Quarteroni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, L. Dede’, A. Manzoni, and C. Vergara. Mathematical Modelling of the Human Cardiovascular System: Data, Numerical Approximation, Clinical Applications. </a:t>
            </a:r>
            <a:r>
              <a:rPr lang="en-US" sz="2970" spc="29" dirty="0">
                <a:solidFill>
                  <a:srgbClr val="000000"/>
                </a:solidFill>
                <a:latin typeface="HK Grotesk Light Italics"/>
              </a:rPr>
              <a:t>Cambridge University Press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, 2019.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>
              <a:lnSpc>
                <a:spcPts val="3861"/>
              </a:lnSpc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I.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Fumagalli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. A reduced 3D-0D FSI model of the aortic valve including leaflets curvature. </a:t>
            </a:r>
            <a:r>
              <a:rPr lang="en-US" sz="2970" spc="29" dirty="0" err="1">
                <a:solidFill>
                  <a:srgbClr val="000000"/>
                </a:solidFill>
                <a:latin typeface="HK Grotesk Light Italics"/>
              </a:rPr>
              <a:t>arXiv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,  2021.</a:t>
            </a:r>
          </a:p>
          <a:p>
            <a:pPr>
              <a:lnSpc>
                <a:spcPts val="3861"/>
              </a:lnSpc>
            </a:pPr>
            <a:endParaRPr lang="en-US" sz="2970" spc="29" dirty="0">
              <a:solidFill>
                <a:srgbClr val="000000"/>
              </a:solidFill>
              <a:latin typeface="HK Grotesk Light"/>
            </a:endParaRPr>
          </a:p>
          <a:p>
            <a:pPr>
              <a:lnSpc>
                <a:spcPts val="3861"/>
              </a:lnSpc>
            </a:pP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P. Africa, R. Piersanti, M. Fedele, L. Dede, and A.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Quarteroni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. </a:t>
            </a:r>
            <a:r>
              <a:rPr lang="en-US" sz="2970" spc="29" dirty="0" err="1">
                <a:solidFill>
                  <a:srgbClr val="000000"/>
                </a:solidFill>
                <a:latin typeface="HK Grotesk Light"/>
              </a:rPr>
              <a:t>lifex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 - heart module: a high-performance simulator for the cardiac function - package 1: Fiber generation.  </a:t>
            </a:r>
            <a:r>
              <a:rPr lang="en-US" sz="2970" spc="29" dirty="0" err="1">
                <a:solidFill>
                  <a:srgbClr val="000000"/>
                </a:solidFill>
                <a:latin typeface="HK Grotesk Light Italics"/>
              </a:rPr>
              <a:t>arXiv</a:t>
            </a:r>
            <a:r>
              <a:rPr lang="en-US" sz="2970" spc="29" dirty="0">
                <a:solidFill>
                  <a:srgbClr val="000000"/>
                </a:solidFill>
                <a:latin typeface="HK Grotesk Light"/>
              </a:rPr>
              <a:t>, 2022.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81381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374896" y="81381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1381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66564" y="3666673"/>
            <a:ext cx="10313943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23"/>
              </a:lnSpc>
              <a:spcBef>
                <a:spcPct val="0"/>
              </a:spcBef>
            </a:pPr>
            <a:r>
              <a:rPr lang="en-US" sz="7769">
                <a:solidFill>
                  <a:srgbClr val="000000"/>
                </a:solidFill>
                <a:latin typeface="Poppins Medium"/>
              </a:rPr>
              <a:t>Additional material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596002" y="7504795"/>
            <a:ext cx="5691998" cy="2782205"/>
            <a:chOff x="0" y="0"/>
            <a:chExt cx="1925441" cy="9411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25441" cy="941141"/>
            </a:xfrm>
            <a:custGeom>
              <a:avLst/>
              <a:gdLst/>
              <a:ahLst/>
              <a:cxnLst/>
              <a:rect l="l" t="t" r="r" b="b"/>
              <a:pathLst>
                <a:path w="1925441" h="941141">
                  <a:moveTo>
                    <a:pt x="0" y="0"/>
                  </a:moveTo>
                  <a:lnTo>
                    <a:pt x="1925441" y="0"/>
                  </a:lnTo>
                  <a:lnTo>
                    <a:pt x="1925441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3837C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0" y="7504795"/>
            <a:ext cx="5531873" cy="2782205"/>
            <a:chOff x="0" y="0"/>
            <a:chExt cx="1871275" cy="9411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1275" cy="941141"/>
            </a:xfrm>
            <a:custGeom>
              <a:avLst/>
              <a:gdLst/>
              <a:ahLst/>
              <a:cxnLst/>
              <a:rect l="l" t="t" r="r" b="b"/>
              <a:pathLst>
                <a:path w="1871275" h="941141">
                  <a:moveTo>
                    <a:pt x="0" y="0"/>
                  </a:moveTo>
                  <a:lnTo>
                    <a:pt x="1871275" y="0"/>
                  </a:lnTo>
                  <a:lnTo>
                    <a:pt x="1871275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38408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-695551" y="8200346"/>
            <a:ext cx="2782205" cy="139110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4157039" y="7504795"/>
            <a:ext cx="8438963" cy="2782205"/>
            <a:chOff x="0" y="0"/>
            <a:chExt cx="2854661" cy="9411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54661" cy="941141"/>
            </a:xfrm>
            <a:custGeom>
              <a:avLst/>
              <a:gdLst/>
              <a:ahLst/>
              <a:cxnLst/>
              <a:rect l="l" t="t" r="r" b="b"/>
              <a:pathLst>
                <a:path w="2854661" h="941141">
                  <a:moveTo>
                    <a:pt x="0" y="0"/>
                  </a:moveTo>
                  <a:lnTo>
                    <a:pt x="2854661" y="0"/>
                  </a:lnTo>
                  <a:lnTo>
                    <a:pt x="2854661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41928A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2079910" y="8200346"/>
            <a:ext cx="2782205" cy="139110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391102" y="7504795"/>
            <a:ext cx="1384359" cy="2782205"/>
            <a:chOff x="0" y="0"/>
            <a:chExt cx="468289" cy="9411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8289" cy="941141"/>
            </a:xfrm>
            <a:custGeom>
              <a:avLst/>
              <a:gdLst/>
              <a:ahLst/>
              <a:cxnLst/>
              <a:rect l="l" t="t" r="r" b="b"/>
              <a:pathLst>
                <a:path w="468289" h="941141">
                  <a:moveTo>
                    <a:pt x="0" y="0"/>
                  </a:moveTo>
                  <a:lnTo>
                    <a:pt x="468289" y="0"/>
                  </a:lnTo>
                  <a:lnTo>
                    <a:pt x="468289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41928A"/>
            </a:solidFill>
          </p:spPr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89811" y="7171374"/>
            <a:ext cx="13708378" cy="25074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124860"/>
            <a:ext cx="13647248" cy="1116593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752401">
            <a:off x="10294198" y="4256293"/>
            <a:ext cx="3547294" cy="0"/>
          </a:xfrm>
          <a:prstGeom prst="line">
            <a:avLst/>
          </a:prstGeom>
          <a:ln w="38100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287939" y="3365961"/>
            <a:ext cx="1048571" cy="10485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301327" y="3574828"/>
            <a:ext cx="8751469" cy="630835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rot="2124849">
            <a:off x="8715184" y="4968726"/>
            <a:ext cx="2508217" cy="0"/>
          </a:xfrm>
          <a:prstGeom prst="line">
            <a:avLst/>
          </a:prstGeom>
          <a:ln w="28575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606488" y="3574828"/>
            <a:ext cx="681451" cy="681451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rot="7993638">
            <a:off x="3573601" y="4674164"/>
            <a:ext cx="1217636" cy="0"/>
          </a:xfrm>
          <a:prstGeom prst="line">
            <a:avLst/>
          </a:prstGeom>
          <a:ln w="28575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58669" y="3563390"/>
            <a:ext cx="681451" cy="681451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rot="5400000">
            <a:off x="4929075" y="5085961"/>
            <a:ext cx="1710815" cy="0"/>
          </a:xfrm>
          <a:prstGeom prst="line">
            <a:avLst/>
          </a:prstGeom>
          <a:ln w="28575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43757" y="3563390"/>
            <a:ext cx="681451" cy="68145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Reduced structure model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99180" y="4376431"/>
            <a:ext cx="3460119" cy="539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74" spc="32" dirty="0">
                <a:solidFill>
                  <a:srgbClr val="000000"/>
                </a:solidFill>
                <a:latin typeface="HK Grotesk Light"/>
              </a:rPr>
              <a:t>Leaflets’ curvature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5671647"/>
            <a:ext cx="3694744" cy="52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74" spc="32">
                <a:solidFill>
                  <a:srgbClr val="000000"/>
                </a:solidFill>
                <a:latin typeface="HK Grotesk Light"/>
              </a:rPr>
              <a:t>Elasticity coefficient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89811" y="5227572"/>
            <a:ext cx="2931077" cy="52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74" spc="32">
                <a:solidFill>
                  <a:srgbClr val="000000"/>
                </a:solidFill>
                <a:latin typeface="HK Grotesk Light"/>
              </a:rPr>
              <a:t>Surface density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51398" y="6050906"/>
            <a:ext cx="3694744" cy="52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74" spc="32">
                <a:solidFill>
                  <a:srgbClr val="000000"/>
                </a:solidFill>
                <a:latin typeface="HK Grotesk Light"/>
              </a:rPr>
              <a:t>Damping coefficient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99586" y="2515385"/>
            <a:ext cx="10891226" cy="42360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r="68708"/>
          <a:stretch>
            <a:fillRect/>
          </a:stretch>
        </p:blipFill>
        <p:spPr>
          <a:xfrm>
            <a:off x="124290" y="6924756"/>
            <a:ext cx="3788708" cy="5347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91640" y="2515385"/>
            <a:ext cx="7487402" cy="2639309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1058014">
            <a:off x="6507172" y="5973867"/>
            <a:ext cx="2998265" cy="0"/>
          </a:xfrm>
          <a:prstGeom prst="line">
            <a:avLst/>
          </a:prstGeom>
          <a:ln w="28575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34997" y="6751439"/>
            <a:ext cx="8381641" cy="319687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rot="-418980">
            <a:off x="6865048" y="4023633"/>
            <a:ext cx="3964001" cy="0"/>
          </a:xfrm>
          <a:prstGeom prst="line">
            <a:avLst/>
          </a:prstGeom>
          <a:ln w="28575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38522" y="8196661"/>
            <a:ext cx="3904881" cy="106163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52890" y="1028700"/>
            <a:ext cx="9539270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Numerical methods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47048" y="7903940"/>
            <a:ext cx="2430400" cy="86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5"/>
              </a:lnSpc>
            </a:pPr>
            <a:r>
              <a:rPr lang="en-US" sz="2665" spc="26">
                <a:solidFill>
                  <a:srgbClr val="000000"/>
                </a:solidFill>
                <a:latin typeface="HK Grotesk Light"/>
              </a:rPr>
              <a:t>VMS-inspired coefficient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18890" y="1938730"/>
            <a:ext cx="1945512" cy="41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4"/>
              </a:lnSpc>
            </a:pPr>
            <a:r>
              <a:rPr lang="en-US" sz="2572" spc="25">
                <a:solidFill>
                  <a:srgbClr val="000000"/>
                </a:solidFill>
                <a:latin typeface="HK Grotesk Light"/>
              </a:rPr>
              <a:t>Linear forms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7279" y="9401175"/>
            <a:ext cx="3986123" cy="42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5"/>
              </a:lnSpc>
            </a:pPr>
            <a:r>
              <a:rPr lang="en-US" sz="2665" spc="26">
                <a:solidFill>
                  <a:srgbClr val="000000"/>
                </a:solidFill>
                <a:latin typeface="HK Grotesk Light"/>
              </a:rPr>
              <a:t>First order approximation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38522" y="8246642"/>
            <a:ext cx="3547532" cy="961676"/>
            <a:chOff x="0" y="0"/>
            <a:chExt cx="6114843" cy="16576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14843" cy="1657631"/>
            </a:xfrm>
            <a:custGeom>
              <a:avLst/>
              <a:gdLst/>
              <a:ahLst/>
              <a:cxnLst/>
              <a:rect l="l" t="t" r="r" b="b"/>
              <a:pathLst>
                <a:path w="6114843" h="1657631">
                  <a:moveTo>
                    <a:pt x="0" y="0"/>
                  </a:moveTo>
                  <a:lnTo>
                    <a:pt x="0" y="1657631"/>
                  </a:lnTo>
                  <a:lnTo>
                    <a:pt x="6114843" y="1657631"/>
                  </a:lnTo>
                  <a:lnTo>
                    <a:pt x="6114843" y="0"/>
                  </a:lnTo>
                  <a:lnTo>
                    <a:pt x="0" y="0"/>
                  </a:lnTo>
                  <a:close/>
                  <a:moveTo>
                    <a:pt x="6053883" y="1596671"/>
                  </a:moveTo>
                  <a:lnTo>
                    <a:pt x="59690" y="1596671"/>
                  </a:lnTo>
                  <a:lnTo>
                    <a:pt x="59690" y="59690"/>
                  </a:lnTo>
                  <a:lnTo>
                    <a:pt x="6053883" y="59690"/>
                  </a:lnTo>
                  <a:lnTo>
                    <a:pt x="6053883" y="1596671"/>
                  </a:lnTo>
                  <a:close/>
                </a:path>
              </a:pathLst>
            </a:custGeom>
            <a:solidFill>
              <a:srgbClr val="803180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52890" y="1028700"/>
            <a:ext cx="10969503" cy="1684205"/>
            <a:chOff x="0" y="0"/>
            <a:chExt cx="14626004" cy="22456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14626004" cy="1461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98"/>
                </a:lnSpc>
              </a:pPr>
              <a:r>
                <a:rPr lang="en-US" sz="7331">
                  <a:solidFill>
                    <a:srgbClr val="000000"/>
                  </a:solidFill>
                  <a:latin typeface="Poppins Medium"/>
                </a:rPr>
                <a:t>Clinical motivations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69016"/>
              <a:ext cx="12847761" cy="476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28214" y="1242763"/>
            <a:ext cx="9575277" cy="1470142"/>
            <a:chOff x="0" y="0"/>
            <a:chExt cx="12767036" cy="196019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12767036" cy="127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44173"/>
              <a:ext cx="11214808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2</a:t>
            </a: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0EB8641F-EB8F-F6E8-B302-C53233BC01FE}"/>
              </a:ext>
            </a:extLst>
          </p:cNvPr>
          <p:cNvSpPr txBox="1"/>
          <p:nvPr/>
        </p:nvSpPr>
        <p:spPr>
          <a:xfrm>
            <a:off x="988004" y="1999636"/>
            <a:ext cx="16311991" cy="267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0387" lvl="1" indent="-350194">
              <a:lnSpc>
                <a:spcPts val="4217"/>
              </a:lnSpc>
              <a:buFont typeface="Arial"/>
              <a:buChar char="•"/>
            </a:pPr>
            <a:r>
              <a:rPr lang="en-US" sz="3000" b="1" spc="32" dirty="0">
                <a:solidFill>
                  <a:srgbClr val="000000"/>
                </a:solidFill>
                <a:latin typeface="HK Grotesk Light"/>
              </a:rPr>
              <a:t>Cardiovascular</a:t>
            </a:r>
            <a:r>
              <a:rPr lang="en-US" sz="3000" spc="32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3000" b="1" spc="32" dirty="0">
                <a:solidFill>
                  <a:srgbClr val="000000"/>
                </a:solidFill>
                <a:latin typeface="HK Grotesk Light"/>
              </a:rPr>
              <a:t>diseases</a:t>
            </a:r>
            <a:r>
              <a:rPr lang="en-US" sz="3000" spc="32" dirty="0">
                <a:solidFill>
                  <a:srgbClr val="000000"/>
                </a:solidFill>
                <a:latin typeface="HK Grotesk Light"/>
              </a:rPr>
              <a:t> are one of the major causes of death worldwide (18 millions of victims, 32% of global deaths)</a:t>
            </a:r>
          </a:p>
          <a:p>
            <a:pPr marL="350193" lvl="1">
              <a:lnSpc>
                <a:spcPts val="4217"/>
              </a:lnSpc>
            </a:pPr>
            <a:endParaRPr lang="en-US" sz="3000" spc="32" dirty="0">
              <a:solidFill>
                <a:srgbClr val="000000"/>
              </a:solidFill>
              <a:latin typeface="HK Grotesk Light"/>
            </a:endParaRPr>
          </a:p>
          <a:p>
            <a:pPr marL="700387" lvl="1" indent="-350194">
              <a:lnSpc>
                <a:spcPts val="4217"/>
              </a:lnSpc>
              <a:buFont typeface="Arial"/>
              <a:buChar char="•"/>
            </a:pPr>
            <a:r>
              <a:rPr lang="en-US" sz="3000" b="1" spc="32" dirty="0">
                <a:solidFill>
                  <a:srgbClr val="000000"/>
                </a:solidFill>
                <a:latin typeface="HK Grotesk Light"/>
              </a:rPr>
              <a:t>Computational fluid dynamics </a:t>
            </a:r>
            <a:r>
              <a:rPr lang="en-US" sz="3000" spc="32" dirty="0">
                <a:solidFill>
                  <a:srgbClr val="000000"/>
                </a:solidFill>
                <a:latin typeface="HK Grotesk Light"/>
              </a:rPr>
              <a:t>simulations of </a:t>
            </a:r>
            <a:r>
              <a:rPr lang="en-US" sz="3000" b="1" spc="32" dirty="0">
                <a:solidFill>
                  <a:srgbClr val="000000"/>
                </a:solidFill>
                <a:latin typeface="HK Grotesk Light"/>
              </a:rPr>
              <a:t>blood</a:t>
            </a:r>
            <a:r>
              <a:rPr lang="en-US" sz="3000" spc="32" dirty="0">
                <a:solidFill>
                  <a:srgbClr val="000000"/>
                </a:solidFill>
                <a:latin typeface="HK Grotesk Light"/>
              </a:rPr>
              <a:t> could help in the understanding of cardiovascular diseases</a:t>
            </a: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4AFEA851-2A0F-8BDE-76A5-93C55C4E6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430000" y="1109166"/>
            <a:ext cx="539179" cy="719778"/>
          </a:xfrm>
          <a:prstGeom prst="rect">
            <a:avLst/>
          </a:prstGeom>
        </p:spPr>
      </p:pic>
      <p:sp>
        <p:nvSpPr>
          <p:cNvPr id="6" name="TextBox 31">
            <a:extLst>
              <a:ext uri="{FF2B5EF4-FFF2-40B4-BE49-F238E27FC236}">
                <a16:creationId xmlns:a16="http://schemas.microsoft.com/office/drawing/2014/main" id="{7729F7A0-E21E-4D35-3CAD-FAB99AD512D5}"/>
              </a:ext>
            </a:extLst>
          </p:cNvPr>
          <p:cNvSpPr txBox="1"/>
          <p:nvPr/>
        </p:nvSpPr>
        <p:spPr>
          <a:xfrm>
            <a:off x="12111648" y="1328523"/>
            <a:ext cx="6783208" cy="313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1911" spc="19" dirty="0">
                <a:solidFill>
                  <a:srgbClr val="000000"/>
                </a:solidFill>
                <a:latin typeface="HK Grotesk Light"/>
              </a:rPr>
              <a:t>World Health Organization</a:t>
            </a:r>
          </a:p>
        </p:txBody>
      </p:sp>
    </p:spTree>
    <p:extLst>
      <p:ext uri="{BB962C8B-B14F-4D97-AF65-F5344CB8AC3E}">
        <p14:creationId xmlns:p14="http://schemas.microsoft.com/office/powerpoint/2010/main" val="266278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Numerical methods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80808" y="2686706"/>
            <a:ext cx="13708378" cy="70769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85097" y="2284142"/>
            <a:ext cx="11499800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2299" spc="57" dirty="0">
                <a:solidFill>
                  <a:srgbClr val="000000"/>
                </a:solidFill>
                <a:latin typeface="Poppins Medium"/>
              </a:rPr>
              <a:t>NUMERICAL SOLUTION SCHEME FOR THE NON-NEWTONIAN 3D-0D FSI MODEL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78070" y="1887028"/>
            <a:ext cx="8875688" cy="404277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2440012"/>
            <a:ext cx="5041308" cy="1103357"/>
            <a:chOff x="0" y="0"/>
            <a:chExt cx="6721743" cy="147114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721743" cy="1471143"/>
              <a:chOff x="0" y="0"/>
              <a:chExt cx="2099294" cy="4594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099294" cy="459458"/>
              </a:xfrm>
              <a:custGeom>
                <a:avLst/>
                <a:gdLst/>
                <a:ahLst/>
                <a:cxnLst/>
                <a:rect l="l" t="t" r="r" b="b"/>
                <a:pathLst>
                  <a:path w="2099294" h="459458">
                    <a:moveTo>
                      <a:pt x="0" y="0"/>
                    </a:moveTo>
                    <a:lnTo>
                      <a:pt x="2099294" y="0"/>
                    </a:lnTo>
                    <a:lnTo>
                      <a:pt x="2099294" y="459458"/>
                    </a:lnTo>
                    <a:lnTo>
                      <a:pt x="0" y="459458"/>
                    </a:lnTo>
                    <a:close/>
                  </a:path>
                </a:pathLst>
              </a:custGeom>
              <a:solidFill>
                <a:srgbClr val="353B88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535877" y="331047"/>
              <a:ext cx="5649989" cy="832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2099" spc="52">
                  <a:solidFill>
                    <a:srgbClr val="FFFFFF"/>
                  </a:solidFill>
                  <a:latin typeface="Poppins Medium"/>
                </a:rPr>
                <a:t>COMPARISON 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 spc="52">
                  <a:solidFill>
                    <a:srgbClr val="FFFFFF"/>
                  </a:solidFill>
                  <a:latin typeface="Poppins Medium"/>
                </a:rPr>
                <a:t>WITH THE LITERATURE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798712" y="5752274"/>
            <a:ext cx="1183190" cy="60934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t="21743" r="7827" b="11309"/>
          <a:stretch>
            <a:fillRect/>
          </a:stretch>
        </p:blipFill>
        <p:spPr>
          <a:xfrm>
            <a:off x="967017" y="7600890"/>
            <a:ext cx="5395770" cy="204770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55899" y="6361616"/>
            <a:ext cx="3708504" cy="389981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Validation of the non-Newtonian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525" y="3848169"/>
            <a:ext cx="6362787" cy="377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266" lvl="1" indent="-365133">
              <a:lnSpc>
                <a:spcPts val="4397"/>
              </a:lnSpc>
              <a:buFont typeface="Arial"/>
              <a:buChar char="•"/>
            </a:pPr>
            <a:r>
              <a:rPr lang="en-US" sz="3382" spc="33">
                <a:solidFill>
                  <a:srgbClr val="000000"/>
                </a:solidFill>
                <a:latin typeface="HK Grotesk Light"/>
              </a:rPr>
              <a:t>Semi-analytical procedure </a:t>
            </a:r>
          </a:p>
          <a:p>
            <a:pPr>
              <a:lnSpc>
                <a:spcPts val="4397"/>
              </a:lnSpc>
            </a:pPr>
            <a:r>
              <a:rPr lang="en-US" sz="3382" spc="33">
                <a:solidFill>
                  <a:srgbClr val="000000"/>
                </a:solidFill>
                <a:latin typeface="HK Grotesk Light"/>
              </a:rPr>
              <a:t>       in the reference</a:t>
            </a:r>
          </a:p>
          <a:p>
            <a:pPr>
              <a:lnSpc>
                <a:spcPts val="4397"/>
              </a:lnSpc>
            </a:pPr>
            <a:endParaRPr lang="en-US" sz="3382" spc="33">
              <a:solidFill>
                <a:srgbClr val="000000"/>
              </a:solidFill>
              <a:latin typeface="HK Grotesk Light"/>
            </a:endParaRPr>
          </a:p>
          <a:p>
            <a:pPr marL="730266" lvl="1" indent="-365133">
              <a:lnSpc>
                <a:spcPts val="4397"/>
              </a:lnSpc>
              <a:buFont typeface="Arial"/>
              <a:buChar char="•"/>
            </a:pPr>
            <a:r>
              <a:rPr lang="en-US" sz="3382" spc="33">
                <a:solidFill>
                  <a:srgbClr val="000000"/>
                </a:solidFill>
                <a:latin typeface="HK Grotesk Light"/>
              </a:rPr>
              <a:t>Steady and pulsatile pressure gradient for two different radii</a:t>
            </a:r>
          </a:p>
          <a:p>
            <a:pPr>
              <a:lnSpc>
                <a:spcPts val="3747"/>
              </a:lnSpc>
            </a:pPr>
            <a:endParaRPr lang="en-US" sz="3382" spc="33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93915" y="5929800"/>
            <a:ext cx="2243998" cy="34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sz="2309" spc="161">
                <a:solidFill>
                  <a:srgbClr val="000000"/>
                </a:solidFill>
                <a:latin typeface="Poppins Medium"/>
              </a:rPr>
              <a:t>STEADY CASE </a:t>
            </a:r>
          </a:p>
        </p:txBody>
      </p:sp>
      <p:pic>
        <p:nvPicPr>
          <p:cNvPr id="17" name="Picture 13">
            <a:extLst>
              <a:ext uri="{FF2B5EF4-FFF2-40B4-BE49-F238E27FC236}">
                <a16:creationId xmlns:a16="http://schemas.microsoft.com/office/drawing/2014/main" id="{6C6F4A1A-A948-30A7-C8C8-6EEE777E3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757811" y="9429680"/>
            <a:ext cx="539179" cy="719778"/>
          </a:xfrm>
          <a:prstGeom prst="rect">
            <a:avLst/>
          </a:prstGeom>
        </p:spPr>
      </p:pic>
      <p:sp>
        <p:nvSpPr>
          <p:cNvPr id="18" name="TextBox 31">
            <a:extLst>
              <a:ext uri="{FF2B5EF4-FFF2-40B4-BE49-F238E27FC236}">
                <a16:creationId xmlns:a16="http://schemas.microsoft.com/office/drawing/2014/main" id="{004D3F88-1075-5371-7228-32280B62AAB0}"/>
              </a:ext>
            </a:extLst>
          </p:cNvPr>
          <p:cNvSpPr txBox="1"/>
          <p:nvPr/>
        </p:nvSpPr>
        <p:spPr>
          <a:xfrm>
            <a:off x="4462665" y="9632026"/>
            <a:ext cx="6809709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84"/>
              </a:lnSpc>
              <a:spcBef>
                <a:spcPct val="0"/>
              </a:spcBef>
            </a:pPr>
            <a:r>
              <a:rPr lang="it-IT" sz="2400" spc="19" dirty="0" err="1">
                <a:solidFill>
                  <a:srgbClr val="000000"/>
                </a:solidFill>
                <a:latin typeface="HK Grotesk Light"/>
              </a:rPr>
              <a:t>Tabakova</a:t>
            </a:r>
            <a:r>
              <a:rPr lang="it-IT" sz="2400" dirty="0">
                <a:effectLst/>
                <a:latin typeface="SFRM1095"/>
              </a:rPr>
              <a:t> </a:t>
            </a:r>
            <a:r>
              <a:rPr lang="it-IT" sz="2400" dirty="0"/>
              <a:t> </a:t>
            </a:r>
            <a:r>
              <a:rPr lang="it-IT" sz="2400" spc="19" dirty="0">
                <a:solidFill>
                  <a:srgbClr val="000000"/>
                </a:solidFill>
                <a:latin typeface="HK Grotesk Light"/>
              </a:rPr>
              <a:t>et al,</a:t>
            </a:r>
            <a:r>
              <a:rPr lang="en-US" sz="2400" spc="19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i="1" spc="19" dirty="0">
                <a:solidFill>
                  <a:srgbClr val="000000"/>
                </a:solidFill>
                <a:latin typeface="HK Grotesk Light"/>
              </a:rPr>
              <a:t>AIP conference proceedings</a:t>
            </a:r>
            <a:r>
              <a:rPr lang="en-US" sz="2400" spc="19" dirty="0">
                <a:solidFill>
                  <a:srgbClr val="000000"/>
                </a:solidFill>
                <a:latin typeface="HK Grotesk Light"/>
              </a:rPr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566615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0012" y="2882209"/>
            <a:ext cx="5865213" cy="61759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Validation of the non-Newtonian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74285" y="2205321"/>
            <a:ext cx="353943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1"/>
              </a:lnSpc>
              <a:spcBef>
                <a:spcPct val="0"/>
              </a:spcBef>
            </a:pPr>
            <a:r>
              <a:rPr lang="en-US" sz="3042" spc="212">
                <a:solidFill>
                  <a:srgbClr val="000000"/>
                </a:solidFill>
                <a:latin typeface="Poppins Medium"/>
              </a:rPr>
              <a:t>PULSATILE CASE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5815" y="9401062"/>
            <a:ext cx="2913608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1"/>
              </a:lnSpc>
              <a:spcBef>
                <a:spcPct val="0"/>
              </a:spcBef>
            </a:pPr>
            <a:r>
              <a:rPr lang="en-US" sz="2242" spc="156">
                <a:solidFill>
                  <a:srgbClr val="000000"/>
                </a:solidFill>
                <a:latin typeface="Poppins Medium"/>
              </a:rPr>
              <a:t>VELOCITY PROFILE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55871" y="9234374"/>
            <a:ext cx="3909417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1"/>
              </a:lnSpc>
              <a:spcBef>
                <a:spcPct val="0"/>
              </a:spcBef>
            </a:pPr>
            <a:r>
              <a:rPr lang="en-US" sz="2242" spc="156">
                <a:solidFill>
                  <a:srgbClr val="000000"/>
                </a:solidFill>
                <a:latin typeface="Poppins Medium"/>
              </a:rPr>
              <a:t>VISCOSITY DISTRIBUTION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06017" y="5693124"/>
            <a:ext cx="1075966" cy="55412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996461" y="3812608"/>
            <a:ext cx="229507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1"/>
              </a:lnSpc>
              <a:spcBef>
                <a:spcPct val="0"/>
              </a:spcBef>
            </a:pPr>
            <a:r>
              <a:rPr lang="en-US" sz="2242" spc="156">
                <a:solidFill>
                  <a:srgbClr val="000000"/>
                </a:solidFill>
                <a:latin typeface="Poppins Medium"/>
              </a:rPr>
              <a:t>MINIMUM FLUX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777973" y="2882209"/>
            <a:ext cx="5865213" cy="61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73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3470" y="2581078"/>
            <a:ext cx="11905894" cy="66772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098882" y="2091415"/>
            <a:ext cx="2569358" cy="794012"/>
            <a:chOff x="0" y="0"/>
            <a:chExt cx="3425810" cy="105868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425810" cy="1058682"/>
              <a:chOff x="0" y="0"/>
              <a:chExt cx="1066334" cy="32953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66334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1066334" h="329531">
                    <a:moveTo>
                      <a:pt x="0" y="0"/>
                    </a:moveTo>
                    <a:lnTo>
                      <a:pt x="1066334" y="0"/>
                    </a:lnTo>
                    <a:lnTo>
                      <a:pt x="1066334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339E2B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73116" y="332163"/>
              <a:ext cx="2879579" cy="417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8"/>
                </a:lnSpc>
              </a:pPr>
              <a:r>
                <a:rPr lang="en-US" sz="2107" spc="52">
                  <a:solidFill>
                    <a:srgbClr val="FFFFFF"/>
                  </a:solidFill>
                  <a:latin typeface="Poppins Medium"/>
                </a:rPr>
                <a:t>HEALTHY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98882" y="4653837"/>
            <a:ext cx="2569358" cy="794012"/>
            <a:chOff x="0" y="0"/>
            <a:chExt cx="3425810" cy="105868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425810" cy="1058682"/>
              <a:chOff x="0" y="0"/>
              <a:chExt cx="1066334" cy="32953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66334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1066334" h="329531">
                    <a:moveTo>
                      <a:pt x="0" y="0"/>
                    </a:moveTo>
                    <a:lnTo>
                      <a:pt x="1066334" y="0"/>
                    </a:lnTo>
                    <a:lnTo>
                      <a:pt x="1066334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BAB70B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73116" y="332163"/>
              <a:ext cx="2879579" cy="417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8"/>
                </a:lnSpc>
              </a:pPr>
              <a:r>
                <a:rPr lang="en-US" sz="2107" spc="52">
                  <a:solidFill>
                    <a:srgbClr val="FFFFFF"/>
                  </a:solidFill>
                  <a:latin typeface="Poppins Medium"/>
                </a:rPr>
                <a:t>STENOTIC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098882" y="7219499"/>
            <a:ext cx="2569358" cy="794012"/>
            <a:chOff x="0" y="0"/>
            <a:chExt cx="3425810" cy="105868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425810" cy="1058682"/>
              <a:chOff x="0" y="0"/>
              <a:chExt cx="1066334" cy="32953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66334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1066334" h="329531">
                    <a:moveTo>
                      <a:pt x="0" y="0"/>
                    </a:moveTo>
                    <a:lnTo>
                      <a:pt x="1066334" y="0"/>
                    </a:lnTo>
                    <a:lnTo>
                      <a:pt x="1066334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D62827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73116" y="332163"/>
              <a:ext cx="2879579" cy="417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8"/>
                </a:lnSpc>
              </a:pPr>
              <a:r>
                <a:rPr lang="en-US" sz="2107" spc="52">
                  <a:solidFill>
                    <a:srgbClr val="FFFFFF"/>
                  </a:solidFill>
                  <a:latin typeface="Poppins Medium"/>
                </a:rPr>
                <a:t>REGURGITANT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67293" y="3382651"/>
            <a:ext cx="3415206" cy="77396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84622" y="6002776"/>
            <a:ext cx="3406541" cy="69550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 l="1144" r="1144"/>
          <a:stretch>
            <a:fillRect/>
          </a:stretch>
        </p:blipFill>
        <p:spPr>
          <a:xfrm>
            <a:off x="13675958" y="8518336"/>
            <a:ext cx="3415206" cy="77396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Numerical setting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8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Healthy valve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308113" y="2019300"/>
            <a:ext cx="13671774" cy="7449441"/>
            <a:chOff x="0" y="0"/>
            <a:chExt cx="18229032" cy="9932588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25633" r="25633"/>
            <a:stretch>
              <a:fillRect/>
            </a:stretch>
          </p:blipFill>
          <p:spPr>
            <a:xfrm>
              <a:off x="0" y="0"/>
              <a:ext cx="4390060" cy="993258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25633" r="25633"/>
            <a:stretch>
              <a:fillRect/>
            </a:stretch>
          </p:blipFill>
          <p:spPr>
            <a:xfrm>
              <a:off x="4612991" y="0"/>
              <a:ext cx="4390060" cy="993258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l="25633" r="25633"/>
            <a:stretch>
              <a:fillRect/>
            </a:stretch>
          </p:blipFill>
          <p:spPr>
            <a:xfrm>
              <a:off x="9225981" y="0"/>
              <a:ext cx="4390060" cy="9932588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25633" r="25633"/>
            <a:stretch>
              <a:fillRect/>
            </a:stretch>
          </p:blipFill>
          <p:spPr>
            <a:xfrm>
              <a:off x="13838972" y="0"/>
              <a:ext cx="4390060" cy="9932588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81965" y="8071335"/>
            <a:ext cx="8724069" cy="120616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435699" y="9411591"/>
            <a:ext cx="1346266" cy="524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US" sz="3097" dirty="0">
                <a:solidFill>
                  <a:srgbClr val="000000"/>
                </a:solidFill>
                <a:latin typeface="Open Sans Light"/>
              </a:rPr>
              <a:t>t=0.13s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5803" y="9411591"/>
            <a:ext cx="1449830" cy="524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US" sz="3097" dirty="0">
                <a:solidFill>
                  <a:srgbClr val="000000"/>
                </a:solidFill>
                <a:latin typeface="Open Sans Light"/>
              </a:rPr>
              <a:t>t=0.20s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33888" y="9411591"/>
            <a:ext cx="1449830" cy="524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US" sz="3097" dirty="0">
                <a:solidFill>
                  <a:srgbClr val="000000"/>
                </a:solidFill>
                <a:latin typeface="Open Sans Light"/>
              </a:rPr>
              <a:t>t=0.28s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89330" y="9411591"/>
            <a:ext cx="1449830" cy="524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US" sz="3097" dirty="0">
                <a:solidFill>
                  <a:srgbClr val="000000"/>
                </a:solidFill>
                <a:latin typeface="Open Sans Light"/>
              </a:rPr>
              <a:t>t=0.33s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Healthy valve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30340" y="1524000"/>
            <a:ext cx="15427321" cy="8036067"/>
            <a:chOff x="0" y="0"/>
            <a:chExt cx="20569761" cy="1071475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28822" r="28822"/>
            <a:stretch>
              <a:fillRect/>
            </a:stretch>
          </p:blipFill>
          <p:spPr>
            <a:xfrm>
              <a:off x="0" y="0"/>
              <a:ext cx="4953773" cy="1071475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28822" r="28822"/>
            <a:stretch>
              <a:fillRect/>
            </a:stretch>
          </p:blipFill>
          <p:spPr>
            <a:xfrm>
              <a:off x="5205329" y="0"/>
              <a:ext cx="4953773" cy="1071475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l="28822" r="28822"/>
            <a:stretch>
              <a:fillRect/>
            </a:stretch>
          </p:blipFill>
          <p:spPr>
            <a:xfrm>
              <a:off x="10410659" y="0"/>
              <a:ext cx="4953773" cy="10714756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28822" r="28822"/>
            <a:stretch>
              <a:fillRect/>
            </a:stretch>
          </p:blipFill>
          <p:spPr>
            <a:xfrm>
              <a:off x="15615988" y="0"/>
              <a:ext cx="4953773" cy="10714756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56740" y="8128323"/>
            <a:ext cx="3666047" cy="103023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695442" y="8185131"/>
            <a:ext cx="3448558" cy="91662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521334" y="8197698"/>
            <a:ext cx="3519366" cy="90405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111894" y="8191414"/>
            <a:ext cx="3519366" cy="90405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16374" y="9238699"/>
            <a:ext cx="1879426" cy="57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3377" dirty="0">
                <a:solidFill>
                  <a:srgbClr val="000000"/>
                </a:solidFill>
                <a:latin typeface="Open Sans Light"/>
              </a:rPr>
              <a:t>t=0.085s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50598" y="9238699"/>
            <a:ext cx="1490338" cy="57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3377" dirty="0">
                <a:solidFill>
                  <a:srgbClr val="000000"/>
                </a:solidFill>
                <a:latin typeface="Open Sans Light"/>
              </a:rPr>
              <a:t>t=0.13s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40206" y="9238699"/>
            <a:ext cx="1490338" cy="57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3377" dirty="0">
                <a:solidFill>
                  <a:srgbClr val="000000"/>
                </a:solidFill>
                <a:latin typeface="Open Sans Light"/>
              </a:rPr>
              <a:t>t=0.20s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29814" y="9238699"/>
            <a:ext cx="1490338" cy="57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3377" dirty="0">
                <a:solidFill>
                  <a:srgbClr val="000000"/>
                </a:solidFill>
                <a:latin typeface="Open Sans Light"/>
              </a:rPr>
              <a:t>t=0.30s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169064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Healthy valve: limitation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261" y="2206212"/>
            <a:ext cx="10644134" cy="6630985"/>
            <a:chOff x="0" y="0"/>
            <a:chExt cx="14192179" cy="884131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3538" r="13538"/>
            <a:stretch>
              <a:fillRect/>
            </a:stretch>
          </p:blipFill>
          <p:spPr>
            <a:xfrm>
              <a:off x="0" y="0"/>
              <a:ext cx="7009308" cy="8841313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13538" r="13538"/>
            <a:stretch>
              <a:fillRect/>
            </a:stretch>
          </p:blipFill>
          <p:spPr>
            <a:xfrm>
              <a:off x="7182870" y="0"/>
              <a:ext cx="7009308" cy="8841313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4604" y="7912808"/>
            <a:ext cx="3858719" cy="87379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269629" y="7912808"/>
            <a:ext cx="3758423" cy="90658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908766" y="9153935"/>
            <a:ext cx="1360863" cy="514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3006" dirty="0">
                <a:solidFill>
                  <a:srgbClr val="000000"/>
                </a:solidFill>
                <a:latin typeface="Open Sans Light"/>
              </a:rPr>
              <a:t>t=0.42s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91484" y="3200019"/>
            <a:ext cx="6167816" cy="194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25" lvl="1" indent="-320612">
              <a:lnSpc>
                <a:spcPts val="3861"/>
              </a:lnSpc>
              <a:buFont typeface="Arial"/>
              <a:buChar char="•"/>
            </a:pPr>
            <a:r>
              <a:rPr lang="en-US" sz="2970" spc="29">
                <a:solidFill>
                  <a:srgbClr val="000000"/>
                </a:solidFill>
                <a:latin typeface="HK Grotesk Light"/>
              </a:rPr>
              <a:t>Reverse flow when the valve should be closed</a:t>
            </a:r>
          </a:p>
          <a:p>
            <a:pPr>
              <a:lnSpc>
                <a:spcPts val="3861"/>
              </a:lnSpc>
            </a:pPr>
            <a:endParaRPr lang="en-US" sz="2970" spc="29">
              <a:solidFill>
                <a:srgbClr val="000000"/>
              </a:solidFill>
              <a:latin typeface="HK Grotesk Light"/>
            </a:endParaRPr>
          </a:p>
          <a:p>
            <a:pPr marL="641225" lvl="1" indent="-320612">
              <a:lnSpc>
                <a:spcPts val="3861"/>
              </a:lnSpc>
              <a:buFont typeface="Arial"/>
              <a:buChar char="•"/>
            </a:pPr>
            <a:r>
              <a:rPr lang="en-US" sz="2970" spc="29">
                <a:solidFill>
                  <a:srgbClr val="000000"/>
                </a:solidFill>
                <a:latin typeface="HK Grotesk Light"/>
              </a:rPr>
              <a:t>Geometrical inconsistency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13637409" y="5523504"/>
            <a:ext cx="1075966" cy="55412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091484" y="6608419"/>
            <a:ext cx="6167816" cy="242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25" lvl="1" indent="-320612">
              <a:lnSpc>
                <a:spcPts val="3861"/>
              </a:lnSpc>
              <a:buFont typeface="Arial"/>
              <a:buChar char="•"/>
            </a:pPr>
            <a:r>
              <a:rPr lang="en-US" sz="2970" spc="29">
                <a:solidFill>
                  <a:srgbClr val="000000"/>
                </a:solidFill>
                <a:latin typeface="HK Grotesk Light"/>
              </a:rPr>
              <a:t>Don't affect the behavior during opening and closing </a:t>
            </a:r>
          </a:p>
          <a:p>
            <a:pPr>
              <a:lnSpc>
                <a:spcPts val="3861"/>
              </a:lnSpc>
            </a:pPr>
            <a:endParaRPr lang="en-US" sz="2970" spc="29">
              <a:solidFill>
                <a:srgbClr val="000000"/>
              </a:solidFill>
              <a:latin typeface="HK Grotesk Light"/>
            </a:endParaRPr>
          </a:p>
          <a:p>
            <a:pPr marL="641225" lvl="1" indent="-320612">
              <a:lnSpc>
                <a:spcPts val="3861"/>
              </a:lnSpc>
              <a:buFont typeface="Arial"/>
              <a:buChar char="•"/>
            </a:pPr>
            <a:r>
              <a:rPr lang="en-US" sz="2970" spc="29">
                <a:solidFill>
                  <a:srgbClr val="000000"/>
                </a:solidFill>
                <a:latin typeface="HK Grotesk Light"/>
              </a:rPr>
              <a:t>Possible solution: manually adjust the geometry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2890" y="1028700"/>
            <a:ext cx="879111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Pathological cases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24772" y="1891548"/>
            <a:ext cx="7354550" cy="3700715"/>
            <a:chOff x="0" y="0"/>
            <a:chExt cx="9806066" cy="493428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20398" r="20398"/>
            <a:stretch>
              <a:fillRect/>
            </a:stretch>
          </p:blipFill>
          <p:spPr>
            <a:xfrm>
              <a:off x="0" y="0"/>
              <a:ext cx="3188741" cy="493428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20398" r="20398"/>
            <a:stretch>
              <a:fillRect/>
            </a:stretch>
          </p:blipFill>
          <p:spPr>
            <a:xfrm>
              <a:off x="3308663" y="0"/>
              <a:ext cx="3188741" cy="493428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l="20398" r="20398"/>
            <a:stretch>
              <a:fillRect/>
            </a:stretch>
          </p:blipFill>
          <p:spPr>
            <a:xfrm>
              <a:off x="6617326" y="0"/>
              <a:ext cx="3188741" cy="493428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624772" y="5214696"/>
            <a:ext cx="7354550" cy="3700715"/>
            <a:chOff x="0" y="0"/>
            <a:chExt cx="9806066" cy="493428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l="20398" r="20398"/>
            <a:stretch>
              <a:fillRect/>
            </a:stretch>
          </p:blipFill>
          <p:spPr>
            <a:xfrm>
              <a:off x="0" y="0"/>
              <a:ext cx="3188741" cy="4934286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20398" r="20398"/>
            <a:stretch>
              <a:fillRect/>
            </a:stretch>
          </p:blipFill>
          <p:spPr>
            <a:xfrm>
              <a:off x="3308663" y="0"/>
              <a:ext cx="3188741" cy="493428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/>
            <a:srcRect l="20398" r="20398"/>
            <a:stretch>
              <a:fillRect/>
            </a:stretch>
          </p:blipFill>
          <p:spPr>
            <a:xfrm>
              <a:off x="6617326" y="0"/>
              <a:ext cx="3188741" cy="4934286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38323" y="8601433"/>
            <a:ext cx="6038262" cy="773891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8065120" y="2559229"/>
            <a:ext cx="1969698" cy="608698"/>
            <a:chOff x="0" y="0"/>
            <a:chExt cx="2626264" cy="81159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626264" cy="811598"/>
              <a:chOff x="0" y="0"/>
              <a:chExt cx="1066334" cy="32953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66334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1066334" h="329531">
                    <a:moveTo>
                      <a:pt x="0" y="0"/>
                    </a:moveTo>
                    <a:lnTo>
                      <a:pt x="1066334" y="0"/>
                    </a:lnTo>
                    <a:lnTo>
                      <a:pt x="1066334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339E2B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209374" y="245115"/>
              <a:ext cx="2207517" cy="329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38"/>
                </a:lnSpc>
              </a:pPr>
              <a:r>
                <a:rPr lang="en-US" sz="1615" spc="40">
                  <a:solidFill>
                    <a:srgbClr val="FFFFFF"/>
                  </a:solidFill>
                  <a:latin typeface="Poppins Medium"/>
                </a:rPr>
                <a:t>HEALTHY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74628" y="1956731"/>
            <a:ext cx="7788600" cy="3919123"/>
            <a:chOff x="0" y="0"/>
            <a:chExt cx="10384800" cy="5225498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0"/>
            <a:srcRect l="14372" r="14372"/>
            <a:stretch>
              <a:fillRect/>
            </a:stretch>
          </p:blipFill>
          <p:spPr>
            <a:xfrm>
              <a:off x="0" y="0"/>
              <a:ext cx="3376933" cy="5225498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1"/>
            <a:srcRect l="14372" r="14372"/>
            <a:stretch>
              <a:fillRect/>
            </a:stretch>
          </p:blipFill>
          <p:spPr>
            <a:xfrm>
              <a:off x="3503933" y="0"/>
              <a:ext cx="3376933" cy="5225498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2"/>
            <a:srcRect l="14372" r="14372"/>
            <a:stretch>
              <a:fillRect/>
            </a:stretch>
          </p:blipFill>
          <p:spPr>
            <a:xfrm>
              <a:off x="7007867" y="0"/>
              <a:ext cx="3376933" cy="5225498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9855747" y="5281914"/>
            <a:ext cx="7788600" cy="3919123"/>
            <a:chOff x="0" y="0"/>
            <a:chExt cx="10384800" cy="522549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3"/>
            <a:srcRect l="20398" r="20398"/>
            <a:stretch>
              <a:fillRect/>
            </a:stretch>
          </p:blipFill>
          <p:spPr>
            <a:xfrm>
              <a:off x="0" y="0"/>
              <a:ext cx="3376933" cy="5225498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4"/>
            <a:srcRect l="20398" r="20398"/>
            <a:stretch>
              <a:fillRect/>
            </a:stretch>
          </p:blipFill>
          <p:spPr>
            <a:xfrm>
              <a:off x="3503933" y="0"/>
              <a:ext cx="3376933" cy="5225498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5"/>
            <a:srcRect l="20398" r="20398"/>
            <a:stretch>
              <a:fillRect/>
            </a:stretch>
          </p:blipFill>
          <p:spPr>
            <a:xfrm>
              <a:off x="7007867" y="0"/>
              <a:ext cx="3376933" cy="5225498"/>
            </a:xfrm>
            <a:prstGeom prst="rect">
              <a:avLst/>
            </a:prstGeom>
          </p:spPr>
        </p:pic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rcRect t="3650" b="3650"/>
          <a:stretch>
            <a:fillRect/>
          </a:stretch>
        </p:blipFill>
        <p:spPr>
          <a:xfrm>
            <a:off x="11275623" y="8757994"/>
            <a:ext cx="4720247" cy="604968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678084" y="9534379"/>
            <a:ext cx="1004825" cy="37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Open Sans Light"/>
              </a:rPr>
              <a:t>t=0.13s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10091" y="9534379"/>
            <a:ext cx="1004824" cy="37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Open Sans Light"/>
              </a:rPr>
              <a:t>t=0.20s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942097" y="9534379"/>
            <a:ext cx="1004824" cy="37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Open Sans Light"/>
              </a:rPr>
              <a:t>t=0.28s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102653" y="5875854"/>
            <a:ext cx="1969698" cy="608698"/>
            <a:chOff x="0" y="0"/>
            <a:chExt cx="2626264" cy="811598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626264" cy="811598"/>
              <a:chOff x="0" y="0"/>
              <a:chExt cx="1066334" cy="32953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066334" cy="329531"/>
              </a:xfrm>
              <a:custGeom>
                <a:avLst/>
                <a:gdLst/>
                <a:ahLst/>
                <a:cxnLst/>
                <a:rect l="l" t="t" r="r" b="b"/>
                <a:pathLst>
                  <a:path w="1066334" h="329531">
                    <a:moveTo>
                      <a:pt x="0" y="0"/>
                    </a:moveTo>
                    <a:lnTo>
                      <a:pt x="1066334" y="0"/>
                    </a:lnTo>
                    <a:lnTo>
                      <a:pt x="1066334" y="329531"/>
                    </a:lnTo>
                    <a:lnTo>
                      <a:pt x="0" y="329531"/>
                    </a:lnTo>
                    <a:close/>
                  </a:path>
                </a:pathLst>
              </a:custGeom>
              <a:solidFill>
                <a:srgbClr val="BAB70B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209374" y="245115"/>
              <a:ext cx="2207517" cy="329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38"/>
                </a:lnSpc>
              </a:pPr>
              <a:r>
                <a:rPr lang="en-US" sz="1615" spc="40">
                  <a:solidFill>
                    <a:srgbClr val="FFFFFF"/>
                  </a:solidFill>
                  <a:latin typeface="Poppins Medium"/>
                </a:rPr>
                <a:t>STENOTIC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57372" y="9534379"/>
            <a:ext cx="1004827" cy="37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Open Sans Light"/>
              </a:rPr>
              <a:t>t=0.13s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779112" y="9534379"/>
            <a:ext cx="1004826" cy="37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Open Sans Light"/>
              </a:rPr>
              <a:t>t=0.20s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58886" y="9534379"/>
            <a:ext cx="1004826" cy="37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Open Sans Light"/>
              </a:rPr>
              <a:t>t=0.30s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749712" y="6779828"/>
            <a:ext cx="2360739" cy="91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23" lvl="1" indent="-200662">
              <a:lnSpc>
                <a:spcPts val="2416"/>
              </a:lnSpc>
              <a:buFont typeface="Arial"/>
              <a:buChar char="•"/>
            </a:pPr>
            <a:r>
              <a:rPr lang="en-US" sz="1858" spc="18">
                <a:solidFill>
                  <a:srgbClr val="000000"/>
                </a:solidFill>
                <a:latin typeface="HK Grotesk Light"/>
              </a:rPr>
              <a:t>Stronger aortic jet</a:t>
            </a:r>
          </a:p>
          <a:p>
            <a:pPr marL="401323" lvl="1" indent="-200662">
              <a:lnSpc>
                <a:spcPts val="2416"/>
              </a:lnSpc>
              <a:buFont typeface="Arial"/>
              <a:buChar char="•"/>
            </a:pPr>
            <a:r>
              <a:rPr lang="en-US" sz="1858" spc="18">
                <a:solidFill>
                  <a:srgbClr val="000000"/>
                </a:solidFill>
                <a:latin typeface="HK Grotesk Light"/>
              </a:rPr>
              <a:t>More persistent </a:t>
            </a:r>
          </a:p>
          <a:p>
            <a:pPr>
              <a:lnSpc>
                <a:spcPts val="2416"/>
              </a:lnSpc>
            </a:pPr>
            <a:r>
              <a:rPr lang="en-US" sz="1858" spc="18">
                <a:solidFill>
                  <a:srgbClr val="000000"/>
                </a:solidFill>
                <a:latin typeface="HK Grotesk Light"/>
              </a:rPr>
              <a:t>     vorticity structures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3412" y="1028700"/>
            <a:ext cx="1819458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Newtonian vs Non-Newtonian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84984"/>
          <a:stretch>
            <a:fillRect/>
          </a:stretch>
        </p:blipFill>
        <p:spPr>
          <a:xfrm>
            <a:off x="4309979" y="8533533"/>
            <a:ext cx="4475858" cy="87201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4708772" y="2500622"/>
            <a:ext cx="9194534" cy="2704192"/>
            <a:chOff x="0" y="0"/>
            <a:chExt cx="12259379" cy="360559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4085" b="4085"/>
            <a:stretch>
              <a:fillRect/>
            </a:stretch>
          </p:blipFill>
          <p:spPr>
            <a:xfrm>
              <a:off x="0" y="0"/>
              <a:ext cx="6052460" cy="360559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t="4085" b="4085"/>
            <a:stretch>
              <a:fillRect/>
            </a:stretch>
          </p:blipFill>
          <p:spPr>
            <a:xfrm>
              <a:off x="6206919" y="0"/>
              <a:ext cx="6052460" cy="3605590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4708772" y="6301330"/>
            <a:ext cx="9194534" cy="2704192"/>
            <a:chOff x="0" y="0"/>
            <a:chExt cx="12259379" cy="360559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t="4085" b="4085"/>
            <a:stretch>
              <a:fillRect/>
            </a:stretch>
          </p:blipFill>
          <p:spPr>
            <a:xfrm>
              <a:off x="0" y="0"/>
              <a:ext cx="6052460" cy="360559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t="4085" b="4085"/>
            <a:stretch>
              <a:fillRect/>
            </a:stretch>
          </p:blipFill>
          <p:spPr>
            <a:xfrm>
              <a:off x="6206919" y="0"/>
              <a:ext cx="6052460" cy="3605590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t="47025"/>
          <a:stretch>
            <a:fillRect/>
          </a:stretch>
        </p:blipFill>
        <p:spPr>
          <a:xfrm>
            <a:off x="4178629" y="2500622"/>
            <a:ext cx="4475858" cy="307639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138615" y="5678523"/>
            <a:ext cx="1416793" cy="444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dirty="0">
                <a:solidFill>
                  <a:srgbClr val="000000"/>
                </a:solidFill>
                <a:latin typeface="Open Sans Light"/>
              </a:rPr>
              <a:t>t=0.085s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46737" y="5678523"/>
            <a:ext cx="1265822" cy="444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>
                <a:solidFill>
                  <a:srgbClr val="000000"/>
                </a:solidFill>
                <a:latin typeface="Open Sans Light"/>
              </a:rPr>
              <a:t>t=0.13s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 t="47025"/>
          <a:stretch>
            <a:fillRect/>
          </a:stretch>
        </p:blipFill>
        <p:spPr>
          <a:xfrm>
            <a:off x="8873404" y="2500622"/>
            <a:ext cx="4475858" cy="307639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rcRect t="84984"/>
          <a:stretch>
            <a:fillRect/>
          </a:stretch>
        </p:blipFill>
        <p:spPr>
          <a:xfrm>
            <a:off x="8873404" y="8533533"/>
            <a:ext cx="4475858" cy="872012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384197" y="9510576"/>
            <a:ext cx="1188901" cy="444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dirty="0">
                <a:solidFill>
                  <a:srgbClr val="000000"/>
                </a:solidFill>
                <a:latin typeface="Open Sans Light"/>
              </a:rPr>
              <a:t>t=0.24s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96476" y="9510576"/>
            <a:ext cx="1188901" cy="444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dirty="0">
                <a:solidFill>
                  <a:srgbClr val="000000"/>
                </a:solidFill>
                <a:latin typeface="Open Sans Light"/>
              </a:rPr>
              <a:t>t=0.34s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86400" y="2019300"/>
            <a:ext cx="3039278" cy="33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6"/>
              </a:lnSpc>
              <a:spcBef>
                <a:spcPct val="0"/>
              </a:spcBef>
            </a:pPr>
            <a:r>
              <a:rPr lang="en-US" sz="2196" spc="153">
                <a:solidFill>
                  <a:srgbClr val="000000"/>
                </a:solidFill>
                <a:latin typeface="Poppins Medium"/>
              </a:rPr>
              <a:t>REGURGITANT CASE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85796" y="2503496"/>
            <a:ext cx="1196727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396" spc="97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55409" y="2503496"/>
            <a:ext cx="1755130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396" spc="97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4855" y="2503496"/>
            <a:ext cx="1196727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396" spc="97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03107" y="2500622"/>
            <a:ext cx="1755130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396" spc="97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03485" y="6304596"/>
            <a:ext cx="1196727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396" spc="97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73098" y="6304596"/>
            <a:ext cx="1755130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396" spc="97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52544" y="6304596"/>
            <a:ext cx="1196727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396" spc="97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03107" y="6304596"/>
            <a:ext cx="1755130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  <a:spcBef>
                <a:spcPct val="0"/>
              </a:spcBef>
            </a:pPr>
            <a:r>
              <a:rPr lang="en-US" sz="1396" spc="97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3412" y="1028700"/>
            <a:ext cx="1819458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Newtonian vs Non-Newtonian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34186" y="2845446"/>
            <a:ext cx="8121272" cy="5265335"/>
            <a:chOff x="0" y="0"/>
            <a:chExt cx="10828363" cy="702044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t="376" b="376"/>
            <a:stretch>
              <a:fillRect/>
            </a:stretch>
          </p:blipFill>
          <p:spPr>
            <a:xfrm>
              <a:off x="0" y="0"/>
              <a:ext cx="5345967" cy="344200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376" b="376"/>
            <a:stretch>
              <a:fillRect/>
            </a:stretch>
          </p:blipFill>
          <p:spPr>
            <a:xfrm>
              <a:off x="5482396" y="0"/>
              <a:ext cx="5345967" cy="344200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t="376" b="376"/>
            <a:stretch>
              <a:fillRect/>
            </a:stretch>
          </p:blipFill>
          <p:spPr>
            <a:xfrm>
              <a:off x="0" y="3578437"/>
              <a:ext cx="5345967" cy="344200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t="376" b="376"/>
            <a:stretch>
              <a:fillRect/>
            </a:stretch>
          </p:blipFill>
          <p:spPr>
            <a:xfrm>
              <a:off x="5482396" y="3578437"/>
              <a:ext cx="5345967" cy="344200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l="24576" t="88520"/>
          <a:stretch>
            <a:fillRect/>
          </a:stretch>
        </p:blipFill>
        <p:spPr>
          <a:xfrm>
            <a:off x="1535925" y="7932041"/>
            <a:ext cx="6034033" cy="119155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51171" y="4747310"/>
            <a:ext cx="1008369" cy="407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3" dirty="0">
                <a:solidFill>
                  <a:srgbClr val="000000"/>
                </a:solidFill>
                <a:latin typeface="Open Sans Light"/>
              </a:rPr>
              <a:t>t=0.1s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83212" y="4747310"/>
            <a:ext cx="1127188" cy="407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3" dirty="0">
                <a:solidFill>
                  <a:srgbClr val="000000"/>
                </a:solidFill>
                <a:latin typeface="Open Sans Light"/>
              </a:rPr>
              <a:t>t=0.13s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51171" y="7564202"/>
            <a:ext cx="1149753" cy="407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3" dirty="0">
                <a:solidFill>
                  <a:srgbClr val="000000"/>
                </a:solidFill>
                <a:latin typeface="Open Sans Light"/>
              </a:rPr>
              <a:t>t=0.24s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83212" y="7564202"/>
            <a:ext cx="1127188" cy="407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3" dirty="0">
                <a:solidFill>
                  <a:srgbClr val="000000"/>
                </a:solidFill>
                <a:latin typeface="Open Sans Light"/>
              </a:rPr>
              <a:t>t=0.34s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 l="24328" t="88520"/>
          <a:stretch>
            <a:fillRect/>
          </a:stretch>
        </p:blipFill>
        <p:spPr>
          <a:xfrm>
            <a:off x="10725595" y="7932041"/>
            <a:ext cx="6053869" cy="1191556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9885097" y="2845446"/>
            <a:ext cx="8121272" cy="5265335"/>
            <a:chOff x="0" y="0"/>
            <a:chExt cx="10828363" cy="7020446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/>
            <a:srcRect t="376" b="376"/>
            <a:stretch>
              <a:fillRect/>
            </a:stretch>
          </p:blipFill>
          <p:spPr>
            <a:xfrm>
              <a:off x="0" y="0"/>
              <a:ext cx="5345967" cy="344200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9"/>
            <a:srcRect t="376" b="376"/>
            <a:stretch>
              <a:fillRect/>
            </a:stretch>
          </p:blipFill>
          <p:spPr>
            <a:xfrm>
              <a:off x="5482396" y="0"/>
              <a:ext cx="5345967" cy="344200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0"/>
            <a:srcRect t="376" b="376"/>
            <a:stretch>
              <a:fillRect/>
            </a:stretch>
          </p:blipFill>
          <p:spPr>
            <a:xfrm>
              <a:off x="0" y="3578437"/>
              <a:ext cx="5345967" cy="344200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1"/>
            <a:srcRect t="376" b="376"/>
            <a:stretch>
              <a:fillRect/>
            </a:stretch>
          </p:blipFill>
          <p:spPr>
            <a:xfrm>
              <a:off x="5482396" y="3578437"/>
              <a:ext cx="5345967" cy="3442009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11402084" y="4747310"/>
            <a:ext cx="985804" cy="407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3" dirty="0">
                <a:solidFill>
                  <a:srgbClr val="000000"/>
                </a:solidFill>
                <a:latin typeface="Open Sans Light"/>
              </a:rPr>
              <a:t>t=0.1s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434122" y="4809186"/>
            <a:ext cx="1285575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3" dirty="0">
                <a:solidFill>
                  <a:srgbClr val="000000"/>
                </a:solidFill>
                <a:latin typeface="Open Sans Light"/>
              </a:rPr>
              <a:t>t=0.12s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02084" y="7564202"/>
            <a:ext cx="1008368" cy="407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3" dirty="0">
                <a:solidFill>
                  <a:srgbClr val="000000"/>
                </a:solidFill>
                <a:latin typeface="Open Sans Light"/>
              </a:rPr>
              <a:t>t=0.20s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434122" y="7564202"/>
            <a:ext cx="1002705" cy="407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sz="2363" dirty="0">
                <a:solidFill>
                  <a:srgbClr val="000000"/>
                </a:solidFill>
                <a:latin typeface="Open Sans Light"/>
              </a:rPr>
              <a:t>t=0.29s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6760" y="2626425"/>
            <a:ext cx="128557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67507" y="2610814"/>
            <a:ext cx="188543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40582" y="2610814"/>
            <a:ext cx="128557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666162" y="2610814"/>
            <a:ext cx="188543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6760" y="5356035"/>
            <a:ext cx="128557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69643" y="5356035"/>
            <a:ext cx="188543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49610" y="5356035"/>
            <a:ext cx="128557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666162" y="5356035"/>
            <a:ext cx="188543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55261" y="2626425"/>
            <a:ext cx="128557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036008" y="2610814"/>
            <a:ext cx="188543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378643" y="2601019"/>
            <a:ext cx="128557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128178" y="2610814"/>
            <a:ext cx="188543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55261" y="5356035"/>
            <a:ext cx="128557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938145" y="5356035"/>
            <a:ext cx="188543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387672" y="5346240"/>
            <a:ext cx="128557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128178" y="5356035"/>
            <a:ext cx="1885435" cy="23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spc="105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04963" y="3960111"/>
            <a:ext cx="7612135" cy="48365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3701"/>
          <a:stretch>
            <a:fillRect/>
          </a:stretch>
        </p:blipFill>
        <p:spPr>
          <a:xfrm>
            <a:off x="1976010" y="5093237"/>
            <a:ext cx="5039775" cy="50794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12101" y="8547267"/>
            <a:ext cx="1411948" cy="327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sz="2007" spc="20">
                <a:solidFill>
                  <a:srgbClr val="D62827"/>
                </a:solidFill>
                <a:latin typeface="HK Grotesk Light Bold"/>
              </a:rPr>
              <a:t>Aortic valve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72859" y="4946344"/>
            <a:ext cx="1347063" cy="2996001"/>
            <a:chOff x="0" y="0"/>
            <a:chExt cx="1303000" cy="28979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3000" cy="2897999"/>
            </a:xfrm>
            <a:custGeom>
              <a:avLst/>
              <a:gdLst/>
              <a:ahLst/>
              <a:cxnLst/>
              <a:rect l="l" t="t" r="r" b="b"/>
              <a:pathLst>
                <a:path w="1303000" h="2897999">
                  <a:moveTo>
                    <a:pt x="0" y="0"/>
                  </a:moveTo>
                  <a:lnTo>
                    <a:pt x="0" y="2897999"/>
                  </a:lnTo>
                  <a:lnTo>
                    <a:pt x="1303000" y="2897999"/>
                  </a:lnTo>
                  <a:lnTo>
                    <a:pt x="1303000" y="0"/>
                  </a:lnTo>
                  <a:lnTo>
                    <a:pt x="0" y="0"/>
                  </a:lnTo>
                  <a:close/>
                  <a:moveTo>
                    <a:pt x="1242039" y="2837039"/>
                  </a:moveTo>
                  <a:lnTo>
                    <a:pt x="59690" y="2837039"/>
                  </a:lnTo>
                  <a:lnTo>
                    <a:pt x="59690" y="59690"/>
                  </a:lnTo>
                  <a:lnTo>
                    <a:pt x="1242039" y="59690"/>
                  </a:lnTo>
                  <a:lnTo>
                    <a:pt x="1242039" y="283703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4767962" y="6167294"/>
            <a:ext cx="393700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8704963" y="4216242"/>
            <a:ext cx="7492235" cy="4730008"/>
            <a:chOff x="0" y="0"/>
            <a:chExt cx="7265155" cy="45866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65155" cy="4586648"/>
            </a:xfrm>
            <a:custGeom>
              <a:avLst/>
              <a:gdLst/>
              <a:ahLst/>
              <a:cxnLst/>
              <a:rect l="l" t="t" r="r" b="b"/>
              <a:pathLst>
                <a:path w="7265155" h="4586648">
                  <a:moveTo>
                    <a:pt x="0" y="0"/>
                  </a:moveTo>
                  <a:lnTo>
                    <a:pt x="0" y="4586648"/>
                  </a:lnTo>
                  <a:lnTo>
                    <a:pt x="7265155" y="4586648"/>
                  </a:lnTo>
                  <a:lnTo>
                    <a:pt x="7265155" y="0"/>
                  </a:lnTo>
                  <a:lnTo>
                    <a:pt x="0" y="0"/>
                  </a:lnTo>
                  <a:close/>
                  <a:moveTo>
                    <a:pt x="7204195" y="4525687"/>
                  </a:moveTo>
                  <a:lnTo>
                    <a:pt x="59690" y="4525687"/>
                  </a:lnTo>
                  <a:lnTo>
                    <a:pt x="59690" y="59690"/>
                  </a:lnTo>
                  <a:lnTo>
                    <a:pt x="7204195" y="59690"/>
                  </a:lnTo>
                  <a:lnTo>
                    <a:pt x="7204195" y="452568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AutoShape 12"/>
          <p:cNvSpPr/>
          <p:nvPr/>
        </p:nvSpPr>
        <p:spPr>
          <a:xfrm rot="2496163">
            <a:off x="4386292" y="8149589"/>
            <a:ext cx="1631577" cy="0"/>
          </a:xfrm>
          <a:prstGeom prst="line">
            <a:avLst/>
          </a:prstGeom>
          <a:ln w="47625" cap="flat">
            <a:solidFill>
              <a:srgbClr val="D6282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991600" y="9144000"/>
            <a:ext cx="539179" cy="71977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55866" y="6880032"/>
            <a:ext cx="710475" cy="517085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352890" y="1028700"/>
            <a:ext cx="10969503" cy="1684205"/>
            <a:chOff x="0" y="0"/>
            <a:chExt cx="14626004" cy="224560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14626004" cy="1461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98"/>
                </a:lnSpc>
              </a:pPr>
              <a:r>
                <a:rPr lang="en-US" sz="7331">
                  <a:solidFill>
                    <a:srgbClr val="000000"/>
                  </a:solidFill>
                  <a:latin typeface="Poppins Medium"/>
                </a:rPr>
                <a:t>Clinical motivations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69016"/>
              <a:ext cx="12847761" cy="476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28214" y="1242763"/>
            <a:ext cx="9575277" cy="1470142"/>
            <a:chOff x="0" y="0"/>
            <a:chExt cx="12767036" cy="196019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12767036" cy="1275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44173"/>
              <a:ext cx="11214808" cy="41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11993" y="5290615"/>
            <a:ext cx="628141" cy="327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sz="2007" spc="20">
                <a:solidFill>
                  <a:srgbClr val="000000"/>
                </a:solidFill>
                <a:latin typeface="HK Grotesk Light"/>
              </a:rPr>
              <a:t>Aorta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49425" y="6300597"/>
            <a:ext cx="659170" cy="327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sz="2007" spc="20">
                <a:solidFill>
                  <a:srgbClr val="000000"/>
                </a:solidFill>
                <a:latin typeface="HK Grotesk Light"/>
              </a:rPr>
              <a:t>Lungs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90891" y="7421091"/>
            <a:ext cx="1856131" cy="327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sz="2007" spc="20">
                <a:solidFill>
                  <a:srgbClr val="000000"/>
                </a:solidFill>
                <a:latin typeface="HK Grotesk Light"/>
              </a:rPr>
              <a:t>Pulmonary veins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90891" y="7855658"/>
            <a:ext cx="1249502" cy="327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sz="2007" spc="20">
                <a:solidFill>
                  <a:srgbClr val="000000"/>
                </a:solidFill>
                <a:latin typeface="HK Grotesk Light"/>
              </a:rPr>
              <a:t>Left atrium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90891" y="8188947"/>
            <a:ext cx="1314950" cy="327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sz="2007" spc="20">
                <a:solidFill>
                  <a:srgbClr val="000000"/>
                </a:solidFill>
                <a:latin typeface="HK Grotesk Light"/>
              </a:rPr>
              <a:t>Mitral valve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90891" y="8872212"/>
            <a:ext cx="1480394" cy="327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sz="2007" spc="20">
                <a:solidFill>
                  <a:srgbClr val="000000"/>
                </a:solidFill>
                <a:latin typeface="HK Grotesk Light"/>
              </a:rPr>
              <a:t>Left ventricle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46020" y="7565519"/>
            <a:ext cx="1130167" cy="313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1911" spc="19">
                <a:solidFill>
                  <a:srgbClr val="000000"/>
                </a:solidFill>
                <a:latin typeface="HK Grotesk Light"/>
              </a:rPr>
              <a:t>Hall, 2015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73248" y="9363357"/>
            <a:ext cx="6783208" cy="313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1911" spc="19" dirty="0" err="1">
                <a:solidFill>
                  <a:srgbClr val="000000"/>
                </a:solidFill>
                <a:latin typeface="HK Grotesk Light"/>
              </a:rPr>
              <a:t>Charitos</a:t>
            </a:r>
            <a:r>
              <a:rPr lang="en-US" sz="1911" spc="19" dirty="0">
                <a:solidFill>
                  <a:srgbClr val="000000"/>
                </a:solidFill>
                <a:latin typeface="HK Grotesk Light"/>
              </a:rPr>
              <a:t> and Sievers, </a:t>
            </a:r>
            <a:r>
              <a:rPr lang="en-US" sz="1911" spc="19" dirty="0">
                <a:solidFill>
                  <a:srgbClr val="000000"/>
                </a:solidFill>
                <a:latin typeface="HK Grotesk Light Italics"/>
              </a:rPr>
              <a:t>Annals of cardiothoracic surgery</a:t>
            </a:r>
            <a:r>
              <a:rPr lang="en-US" sz="1911" spc="19" dirty="0">
                <a:solidFill>
                  <a:srgbClr val="000000"/>
                </a:solidFill>
                <a:latin typeface="HK Grotesk Light"/>
              </a:rPr>
              <a:t>, 2015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2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891CCDD4-7CF1-667C-A88D-128B67FB2C10}"/>
              </a:ext>
            </a:extLst>
          </p:cNvPr>
          <p:cNvSpPr txBox="1"/>
          <p:nvPr/>
        </p:nvSpPr>
        <p:spPr>
          <a:xfrm>
            <a:off x="988004" y="1999636"/>
            <a:ext cx="16311991" cy="2673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0387" lvl="1" indent="-350194">
              <a:lnSpc>
                <a:spcPts val="4217"/>
              </a:lnSpc>
              <a:buFont typeface="Arial"/>
              <a:buChar char="•"/>
            </a:pPr>
            <a:r>
              <a:rPr lang="en-US" sz="3000" b="1" spc="32" dirty="0">
                <a:solidFill>
                  <a:srgbClr val="000000"/>
                </a:solidFill>
                <a:latin typeface="HK Grotesk Light"/>
              </a:rPr>
              <a:t>Cardiovascular</a:t>
            </a:r>
            <a:r>
              <a:rPr lang="en-US" sz="3000" spc="32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3000" b="1" spc="32" dirty="0">
                <a:solidFill>
                  <a:srgbClr val="000000"/>
                </a:solidFill>
                <a:latin typeface="HK Grotesk Light"/>
              </a:rPr>
              <a:t>diseases</a:t>
            </a:r>
            <a:r>
              <a:rPr lang="en-US" sz="3000" spc="32" dirty="0">
                <a:solidFill>
                  <a:srgbClr val="000000"/>
                </a:solidFill>
                <a:latin typeface="HK Grotesk Light"/>
              </a:rPr>
              <a:t> are one of the major causes of death worldwide (18 millions of victims, 32% of global deaths)</a:t>
            </a:r>
          </a:p>
          <a:p>
            <a:pPr marL="350193" lvl="1">
              <a:lnSpc>
                <a:spcPts val="4217"/>
              </a:lnSpc>
            </a:pPr>
            <a:endParaRPr lang="en-US" sz="3000" spc="32" dirty="0">
              <a:solidFill>
                <a:srgbClr val="000000"/>
              </a:solidFill>
              <a:latin typeface="HK Grotesk Light"/>
            </a:endParaRPr>
          </a:p>
          <a:p>
            <a:pPr marL="700387" lvl="1" indent="-350194">
              <a:lnSpc>
                <a:spcPts val="4217"/>
              </a:lnSpc>
              <a:buFont typeface="Arial"/>
              <a:buChar char="•"/>
            </a:pPr>
            <a:r>
              <a:rPr lang="en-US" sz="3000" b="1" spc="32" dirty="0">
                <a:solidFill>
                  <a:srgbClr val="000000"/>
                </a:solidFill>
                <a:latin typeface="HK Grotesk Light"/>
              </a:rPr>
              <a:t>Computational fluid dynamics </a:t>
            </a:r>
            <a:r>
              <a:rPr lang="en-US" sz="3000" spc="32" dirty="0">
                <a:solidFill>
                  <a:srgbClr val="000000"/>
                </a:solidFill>
                <a:latin typeface="HK Grotesk Light"/>
              </a:rPr>
              <a:t>simulations of </a:t>
            </a:r>
            <a:r>
              <a:rPr lang="en-US" sz="3000" b="1" spc="32" dirty="0">
                <a:solidFill>
                  <a:srgbClr val="000000"/>
                </a:solidFill>
                <a:latin typeface="HK Grotesk Light"/>
              </a:rPr>
              <a:t>blood</a:t>
            </a:r>
            <a:r>
              <a:rPr lang="en-US" sz="3000" spc="32" dirty="0">
                <a:solidFill>
                  <a:srgbClr val="000000"/>
                </a:solidFill>
                <a:latin typeface="HK Grotesk Light"/>
              </a:rPr>
              <a:t> could help in the understanding of cardiovascular diseases</a:t>
            </a: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FCB250B9-908F-6CCC-CB63-29627223D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430000" y="1109166"/>
            <a:ext cx="539179" cy="719778"/>
          </a:xfrm>
          <a:prstGeom prst="rect">
            <a:avLst/>
          </a:prstGeom>
        </p:spPr>
      </p:pic>
      <p:sp>
        <p:nvSpPr>
          <p:cNvPr id="35" name="TextBox 31">
            <a:extLst>
              <a:ext uri="{FF2B5EF4-FFF2-40B4-BE49-F238E27FC236}">
                <a16:creationId xmlns:a16="http://schemas.microsoft.com/office/drawing/2014/main" id="{CB4210BD-3766-1650-B5ED-043067847403}"/>
              </a:ext>
            </a:extLst>
          </p:cNvPr>
          <p:cNvSpPr txBox="1"/>
          <p:nvPr/>
        </p:nvSpPr>
        <p:spPr>
          <a:xfrm>
            <a:off x="12111648" y="1328523"/>
            <a:ext cx="6783208" cy="313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84"/>
              </a:lnSpc>
              <a:spcBef>
                <a:spcPct val="0"/>
              </a:spcBef>
            </a:pPr>
            <a:r>
              <a:rPr lang="en-US" sz="1911" spc="19" dirty="0">
                <a:solidFill>
                  <a:srgbClr val="000000"/>
                </a:solidFill>
                <a:latin typeface="HK Grotesk Light"/>
              </a:rPr>
              <a:t>World Health Organization</a:t>
            </a:r>
          </a:p>
        </p:txBody>
      </p:sp>
    </p:spTree>
    <p:extLst>
      <p:ext uri="{BB962C8B-B14F-4D97-AF65-F5344CB8AC3E}">
        <p14:creationId xmlns:p14="http://schemas.microsoft.com/office/powerpoint/2010/main" val="524828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3412" y="1028700"/>
            <a:ext cx="1819458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Newtonian vs Non-Newtonian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369" r="369"/>
          <a:stretch>
            <a:fillRect/>
          </a:stretch>
        </p:blipFill>
        <p:spPr>
          <a:xfrm>
            <a:off x="613928" y="5259194"/>
            <a:ext cx="8379112" cy="40070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77683" y="4280685"/>
            <a:ext cx="5355668" cy="51277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3928" y="1744327"/>
            <a:ext cx="8379112" cy="40070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18109" t="88042"/>
          <a:stretch>
            <a:fillRect/>
          </a:stretch>
        </p:blipFill>
        <p:spPr>
          <a:xfrm>
            <a:off x="11830616" y="5942019"/>
            <a:ext cx="4286339" cy="81203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626649" y="1966019"/>
            <a:ext cx="7201963" cy="4240796"/>
            <a:chOff x="0" y="0"/>
            <a:chExt cx="9602617" cy="565439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/>
            <a:srcRect t="4054" b="4054"/>
            <a:stretch>
              <a:fillRect/>
            </a:stretch>
          </p:blipFill>
          <p:spPr>
            <a:xfrm>
              <a:off x="0" y="0"/>
              <a:ext cx="4742591" cy="565439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t="4054" b="4054"/>
            <a:stretch>
              <a:fillRect/>
            </a:stretch>
          </p:blipFill>
          <p:spPr>
            <a:xfrm>
              <a:off x="4860026" y="0"/>
              <a:ext cx="4742591" cy="5654394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5819911" y="1966019"/>
            <a:ext cx="1461370" cy="31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  <a:spcBef>
                <a:spcPct val="0"/>
              </a:spcBef>
            </a:pPr>
            <a:r>
              <a:rPr lang="en-US" sz="2126" spc="148">
                <a:solidFill>
                  <a:srgbClr val="000000"/>
                </a:solidFill>
                <a:latin typeface="Poppins Medium"/>
              </a:rPr>
              <a:t>STENOTIC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99877" y="1966019"/>
            <a:ext cx="2073909" cy="31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  <a:spcBef>
                <a:spcPct val="0"/>
              </a:spcBef>
            </a:pPr>
            <a:r>
              <a:rPr lang="en-US" sz="2126" spc="148">
                <a:solidFill>
                  <a:srgbClr val="000000"/>
                </a:solidFill>
                <a:latin typeface="Poppins Medium"/>
              </a:rPr>
              <a:t>REGURGITANT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659823" y="5970594"/>
            <a:ext cx="2722391" cy="236221"/>
            <a:chOff x="0" y="0"/>
            <a:chExt cx="7999427" cy="6941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999427" cy="694108"/>
            </a:xfrm>
            <a:custGeom>
              <a:avLst/>
              <a:gdLst/>
              <a:ahLst/>
              <a:cxnLst/>
              <a:rect l="l" t="t" r="r" b="b"/>
              <a:pathLst>
                <a:path w="7999427" h="694108">
                  <a:moveTo>
                    <a:pt x="0" y="0"/>
                  </a:moveTo>
                  <a:lnTo>
                    <a:pt x="0" y="694108"/>
                  </a:lnTo>
                  <a:lnTo>
                    <a:pt x="7999427" y="694108"/>
                  </a:lnTo>
                  <a:lnTo>
                    <a:pt x="7999427" y="0"/>
                  </a:lnTo>
                  <a:lnTo>
                    <a:pt x="0" y="0"/>
                  </a:lnTo>
                  <a:close/>
                  <a:moveTo>
                    <a:pt x="7938467" y="633148"/>
                  </a:moveTo>
                  <a:lnTo>
                    <a:pt x="59690" y="633148"/>
                  </a:lnTo>
                  <a:lnTo>
                    <a:pt x="59690" y="59690"/>
                  </a:lnTo>
                  <a:lnTo>
                    <a:pt x="7938467" y="59690"/>
                  </a:lnTo>
                  <a:lnTo>
                    <a:pt x="7938467" y="633148"/>
                  </a:lnTo>
                  <a:close/>
                </a:path>
              </a:pathLst>
            </a:custGeom>
            <a:solidFill>
              <a:srgbClr val="353B88"/>
            </a:solidFill>
          </p:spPr>
        </p:sp>
      </p:grpSp>
      <p:sp>
        <p:nvSpPr>
          <p:cNvPr id="18" name="AutoShape 18"/>
          <p:cNvSpPr/>
          <p:nvPr/>
        </p:nvSpPr>
        <p:spPr>
          <a:xfrm rot="5370041">
            <a:off x="13479820" y="7241628"/>
            <a:ext cx="1003757" cy="0"/>
          </a:xfrm>
          <a:prstGeom prst="line">
            <a:avLst/>
          </a:prstGeom>
          <a:ln w="28575" cap="flat">
            <a:solidFill>
              <a:srgbClr val="353B88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 l="43944"/>
          <a:stretch>
            <a:fillRect/>
          </a:stretch>
        </p:blipFill>
        <p:spPr>
          <a:xfrm>
            <a:off x="10568952" y="7987061"/>
            <a:ext cx="6904132" cy="114441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996338" y="1966019"/>
            <a:ext cx="2073909" cy="31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  <a:spcBef>
                <a:spcPct val="0"/>
              </a:spcBef>
            </a:pPr>
            <a:r>
              <a:rPr lang="en-US" sz="2126" spc="148">
                <a:solidFill>
                  <a:srgbClr val="000000"/>
                </a:solidFill>
                <a:latin typeface="Poppins Medium"/>
              </a:rPr>
              <a:t>REGURGITANT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91854" y="5592805"/>
            <a:ext cx="1461370" cy="31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  <a:spcBef>
                <a:spcPct val="0"/>
              </a:spcBef>
            </a:pPr>
            <a:r>
              <a:rPr lang="en-US" sz="2126" spc="148">
                <a:solidFill>
                  <a:srgbClr val="000000"/>
                </a:solidFill>
                <a:latin typeface="Poppins Medium"/>
              </a:rPr>
              <a:t>STENOTIC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7683" y="9549351"/>
            <a:ext cx="1514326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6"/>
              </a:lnSpc>
              <a:spcBef>
                <a:spcPct val="0"/>
              </a:spcBef>
            </a:pPr>
            <a:r>
              <a:rPr lang="en-US" sz="1796" spc="125">
                <a:solidFill>
                  <a:srgbClr val="000000"/>
                </a:solidFill>
                <a:latin typeface="Poppins Medium"/>
              </a:rPr>
              <a:t>NEWTONIAN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90758" y="9549351"/>
            <a:ext cx="2220813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6"/>
              </a:lnSpc>
              <a:spcBef>
                <a:spcPct val="0"/>
              </a:spcBef>
            </a:pPr>
            <a:r>
              <a:rPr lang="en-US" sz="1796" spc="125">
                <a:solidFill>
                  <a:srgbClr val="000000"/>
                </a:solidFill>
                <a:latin typeface="Poppins Medium"/>
              </a:rPr>
              <a:t>NON-NEWTONIAN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0499" r="35198"/>
          <a:stretch>
            <a:fillRect/>
          </a:stretch>
        </p:blipFill>
        <p:spPr>
          <a:xfrm>
            <a:off x="1028700" y="3193953"/>
            <a:ext cx="3037622" cy="48778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5321"/>
          <a:stretch>
            <a:fillRect/>
          </a:stretch>
        </p:blipFill>
        <p:spPr>
          <a:xfrm>
            <a:off x="5971055" y="2487674"/>
            <a:ext cx="4657549" cy="39354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5321" b="612"/>
          <a:stretch>
            <a:fillRect/>
          </a:stretch>
        </p:blipFill>
        <p:spPr>
          <a:xfrm>
            <a:off x="5927808" y="6240919"/>
            <a:ext cx="4657549" cy="39113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297" t="34034" r="93345" b="40052"/>
          <a:stretch>
            <a:fillRect/>
          </a:stretch>
        </p:blipFill>
        <p:spPr>
          <a:xfrm>
            <a:off x="5615069" y="7517290"/>
            <a:ext cx="312739" cy="10198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20114" r="95003" b="25641"/>
          <a:stretch>
            <a:fillRect/>
          </a:stretch>
        </p:blipFill>
        <p:spPr>
          <a:xfrm>
            <a:off x="5691798" y="3138494"/>
            <a:ext cx="245775" cy="213478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24078" y="2504884"/>
            <a:ext cx="6958632" cy="556690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52890" y="1009650"/>
            <a:ext cx="1217466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Transvalvular pressure drop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7998" y="8357540"/>
            <a:ext cx="2798324" cy="4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>
                <a:solidFill>
                  <a:srgbClr val="000000"/>
                </a:solidFill>
                <a:latin typeface="HK Grotesk Light"/>
              </a:rPr>
              <a:t>Control volumes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00667" y="1971675"/>
            <a:ext cx="3080316" cy="4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>
                <a:solidFill>
                  <a:srgbClr val="000000"/>
                </a:solidFill>
                <a:latin typeface="HK Grotesk Light"/>
              </a:rPr>
              <a:t>Pathological cases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27559" y="8357540"/>
            <a:ext cx="5028775" cy="4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>
                <a:solidFill>
                  <a:srgbClr val="000000"/>
                </a:solidFill>
                <a:latin typeface="HK Grotesk Light"/>
              </a:rPr>
              <a:t>Newtonian vs non-Newtonian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08106" y="2124860"/>
            <a:ext cx="5856832" cy="35140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458235"/>
            <a:ext cx="7793892" cy="59511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50809"/>
          <a:stretch>
            <a:fillRect/>
          </a:stretch>
        </p:blipFill>
        <p:spPr>
          <a:xfrm>
            <a:off x="11108106" y="6992294"/>
            <a:ext cx="6178703" cy="213908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2890" y="1028700"/>
            <a:ext cx="18164215" cy="109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8"/>
              </a:lnSpc>
            </a:pPr>
            <a:r>
              <a:rPr lang="en-US" sz="7331">
                <a:solidFill>
                  <a:srgbClr val="000000"/>
                </a:solidFill>
                <a:latin typeface="Poppins Medium"/>
              </a:rPr>
              <a:t>Anatomy and physiology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86503" y="8768334"/>
            <a:ext cx="2278286" cy="4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>
                <a:solidFill>
                  <a:srgbClr val="000000"/>
                </a:solidFill>
                <a:latin typeface="HK Grotesk Light"/>
              </a:rPr>
              <a:t>Cardiac cycle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82576" y="5610385"/>
            <a:ext cx="3629764" cy="48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>
                <a:solidFill>
                  <a:srgbClr val="000000"/>
                </a:solidFill>
                <a:latin typeface="HK Grotesk Light"/>
              </a:rPr>
              <a:t>Rouleaux aggregation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77164" y="9336428"/>
            <a:ext cx="1510435" cy="501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3049" spc="30" dirty="0">
                <a:solidFill>
                  <a:srgbClr val="000000"/>
                </a:solidFill>
                <a:latin typeface="HK Grotesk Light"/>
              </a:rPr>
              <a:t>Stenosis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13921" y="2343150"/>
            <a:ext cx="9462109" cy="756968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412" y="1028700"/>
            <a:ext cx="1819458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8"/>
              </a:lnSpc>
            </a:pPr>
            <a:r>
              <a:rPr lang="en-US" sz="6531">
                <a:solidFill>
                  <a:srgbClr val="000000"/>
                </a:solidFill>
                <a:latin typeface="Poppins Medium"/>
              </a:rPr>
              <a:t>Sensibility of the healthy configuration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52890" y="1028700"/>
            <a:ext cx="10969503" cy="1684205"/>
            <a:chOff x="0" y="0"/>
            <a:chExt cx="14626004" cy="2245607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4626004" cy="1461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98"/>
                </a:lnSpc>
              </a:pPr>
              <a:r>
                <a:rPr lang="en-US" sz="7331">
                  <a:solidFill>
                    <a:srgbClr val="000000"/>
                  </a:solidFill>
                  <a:latin typeface="Poppins Medium"/>
                </a:rPr>
                <a:t>Goal of the thesis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69016"/>
              <a:ext cx="12847761" cy="476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14174" y="4786533"/>
            <a:ext cx="7134525" cy="989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2125" lvl="1" indent="-321062">
              <a:lnSpc>
                <a:spcPts val="3866"/>
              </a:lnSpc>
              <a:buFont typeface="Arial"/>
              <a:buChar char="•"/>
            </a:pPr>
            <a:r>
              <a:rPr lang="en-US" sz="2974" spc="29" dirty="0">
                <a:solidFill>
                  <a:srgbClr val="000000"/>
                </a:solidFill>
                <a:latin typeface="HK Grotesk Light"/>
              </a:rPr>
              <a:t>Increased </a:t>
            </a:r>
            <a:r>
              <a:rPr lang="en-US" sz="2974" b="1" spc="29" dirty="0">
                <a:solidFill>
                  <a:srgbClr val="000000"/>
                </a:solidFill>
                <a:latin typeface="HK Grotesk Light"/>
              </a:rPr>
              <a:t>computational performance</a:t>
            </a:r>
          </a:p>
          <a:p>
            <a:pPr marL="642125" lvl="1" indent="-321062">
              <a:lnSpc>
                <a:spcPts val="3866"/>
              </a:lnSpc>
              <a:buFont typeface="Arial"/>
              <a:buChar char="•"/>
            </a:pPr>
            <a:r>
              <a:rPr lang="en-US" sz="2974" b="1" spc="29" dirty="0">
                <a:solidFill>
                  <a:srgbClr val="000000"/>
                </a:solidFill>
                <a:latin typeface="HK Grotesk Light"/>
              </a:rPr>
              <a:t>Physical meaning </a:t>
            </a:r>
            <a:r>
              <a:rPr lang="en-US" sz="2974" spc="29" dirty="0">
                <a:solidFill>
                  <a:srgbClr val="000000"/>
                </a:solidFill>
                <a:latin typeface="HK Grotesk Light"/>
              </a:rPr>
              <a:t>for the parameters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25087" y="2250116"/>
            <a:ext cx="7123613" cy="2265867"/>
            <a:chOff x="0" y="0"/>
            <a:chExt cx="9498151" cy="302115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9498151" cy="2211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8"/>
                </a:lnSpc>
              </a:pPr>
              <a:r>
                <a:rPr lang="en-US" sz="5498">
                  <a:solidFill>
                    <a:srgbClr val="000000"/>
                  </a:solidFill>
                  <a:latin typeface="Poppins Medium"/>
                </a:rPr>
                <a:t>Fluid-Structure Interaction problem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363931"/>
              <a:ext cx="949815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6"/>
                </a:lnSpc>
              </a:pPr>
              <a:r>
                <a:rPr lang="en-US" sz="3205" spc="80">
                  <a:solidFill>
                    <a:srgbClr val="000000"/>
                  </a:solidFill>
                  <a:latin typeface="Poppins Medium"/>
                </a:rPr>
                <a:t>REDUCED VALVE MODEL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52890" y="1028700"/>
            <a:ext cx="10969503" cy="1684205"/>
            <a:chOff x="0" y="0"/>
            <a:chExt cx="14626004" cy="2245607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4626004" cy="1461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98"/>
                </a:lnSpc>
              </a:pPr>
              <a:r>
                <a:rPr lang="en-US" sz="7331">
                  <a:solidFill>
                    <a:srgbClr val="000000"/>
                  </a:solidFill>
                  <a:latin typeface="Poppins Medium"/>
                </a:rPr>
                <a:t>Goal of the thesis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69016"/>
              <a:ext cx="12847761" cy="476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33092" y="7208229"/>
            <a:ext cx="4307603" cy="2853433"/>
            <a:chOff x="0" y="0"/>
            <a:chExt cx="5743470" cy="380457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743470" cy="3804577"/>
              <a:chOff x="0" y="0"/>
              <a:chExt cx="1478175" cy="9791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78175" cy="979170"/>
              </a:xfrm>
              <a:custGeom>
                <a:avLst/>
                <a:gdLst/>
                <a:ahLst/>
                <a:cxnLst/>
                <a:rect l="l" t="t" r="r" b="b"/>
                <a:pathLst>
                  <a:path w="1478175" h="979170">
                    <a:moveTo>
                      <a:pt x="0" y="0"/>
                    </a:moveTo>
                    <a:lnTo>
                      <a:pt x="1478175" y="0"/>
                    </a:lnTo>
                    <a:lnTo>
                      <a:pt x="1478175" y="979170"/>
                    </a:lnTo>
                    <a:lnTo>
                      <a:pt x="0" y="979170"/>
                    </a:lnTo>
                    <a:close/>
                  </a:path>
                </a:pathLst>
              </a:custGeom>
              <a:solidFill>
                <a:srgbClr val="353B88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57887" y="401726"/>
              <a:ext cx="4827697" cy="3029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8"/>
                </a:lnSpc>
              </a:pPr>
              <a:r>
                <a:rPr lang="en-US" sz="2548" spc="63">
                  <a:solidFill>
                    <a:srgbClr val="FFFFFF"/>
                  </a:solidFill>
                  <a:latin typeface="Poppins Medium"/>
                </a:rPr>
                <a:t>CALIBRATE THE PARAMETERS TO REPRODUCE DIFFERENT PHYSIOLOGICAL SCENARIOS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4440516" y="6178613"/>
            <a:ext cx="1183190" cy="60934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14174" y="4786533"/>
            <a:ext cx="7134525" cy="989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2125" lvl="1" indent="-321062">
              <a:lnSpc>
                <a:spcPts val="3866"/>
              </a:lnSpc>
              <a:buFont typeface="Arial"/>
              <a:buChar char="•"/>
            </a:pPr>
            <a:r>
              <a:rPr lang="en-US" sz="2974" spc="29" dirty="0">
                <a:solidFill>
                  <a:srgbClr val="000000"/>
                </a:solidFill>
                <a:latin typeface="HK Grotesk Light"/>
              </a:rPr>
              <a:t>Increased </a:t>
            </a:r>
            <a:r>
              <a:rPr lang="en-US" sz="2974" b="1" spc="29" dirty="0">
                <a:solidFill>
                  <a:srgbClr val="000000"/>
                </a:solidFill>
                <a:latin typeface="HK Grotesk Light"/>
              </a:rPr>
              <a:t>computational performance</a:t>
            </a:r>
          </a:p>
          <a:p>
            <a:pPr marL="642125" lvl="1" indent="-321062">
              <a:lnSpc>
                <a:spcPts val="3866"/>
              </a:lnSpc>
              <a:buFont typeface="Arial"/>
              <a:buChar char="•"/>
            </a:pPr>
            <a:r>
              <a:rPr lang="en-US" sz="2974" b="1" spc="29" dirty="0">
                <a:solidFill>
                  <a:srgbClr val="000000"/>
                </a:solidFill>
                <a:latin typeface="HK Grotesk Light"/>
              </a:rPr>
              <a:t>Physical meaning </a:t>
            </a:r>
            <a:r>
              <a:rPr lang="en-US" sz="2974" spc="29" dirty="0">
                <a:solidFill>
                  <a:srgbClr val="000000"/>
                </a:solidFill>
                <a:latin typeface="HK Grotesk Light"/>
              </a:rPr>
              <a:t>for the parameters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25087" y="2250116"/>
            <a:ext cx="7123613" cy="2265867"/>
            <a:chOff x="0" y="0"/>
            <a:chExt cx="9498151" cy="302115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9498151" cy="2211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8"/>
                </a:lnSpc>
              </a:pPr>
              <a:r>
                <a:rPr lang="en-US" sz="5498">
                  <a:solidFill>
                    <a:srgbClr val="000000"/>
                  </a:solidFill>
                  <a:latin typeface="Poppins Medium"/>
                </a:rPr>
                <a:t>Fluid-Structure Interaction problem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363931"/>
              <a:ext cx="949815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6"/>
                </a:lnSpc>
              </a:pPr>
              <a:r>
                <a:rPr lang="en-US" sz="3205" spc="80">
                  <a:solidFill>
                    <a:srgbClr val="000000"/>
                  </a:solidFill>
                  <a:latin typeface="Poppins Medium"/>
                </a:rPr>
                <a:t>REDUCED VALVE MODEL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7062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3224" y="489960"/>
            <a:ext cx="9511178" cy="214890"/>
            <a:chOff x="0" y="0"/>
            <a:chExt cx="25294954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5294954" cy="69850"/>
            </a:xfrm>
            <a:custGeom>
              <a:avLst/>
              <a:gdLst/>
              <a:ahLst/>
              <a:cxnLst/>
              <a:rect l="l" t="t" r="r" b="b"/>
              <a:pathLst>
                <a:path w="25294954" h="69850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5374896" y="489960"/>
            <a:ext cx="188440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OCTOBER 2022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9960"/>
            <a:ext cx="4724524" cy="20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</a:rPr>
              <a:t>LUCA CAIVANO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52890" y="1028700"/>
            <a:ext cx="10969503" cy="1684205"/>
            <a:chOff x="0" y="0"/>
            <a:chExt cx="14626004" cy="2245607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4626004" cy="1461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98"/>
                </a:lnSpc>
              </a:pPr>
              <a:r>
                <a:rPr lang="en-US" sz="7331">
                  <a:solidFill>
                    <a:srgbClr val="000000"/>
                  </a:solidFill>
                  <a:latin typeface="Poppins Medium"/>
                </a:rPr>
                <a:t>Goal of the thesis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69016"/>
              <a:ext cx="12847761" cy="476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6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56944" y="4926087"/>
            <a:ext cx="8747107" cy="464048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933092" y="7208229"/>
            <a:ext cx="4307603" cy="2853433"/>
            <a:chOff x="0" y="0"/>
            <a:chExt cx="5743470" cy="380457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743470" cy="3804577"/>
              <a:chOff x="0" y="0"/>
              <a:chExt cx="1478175" cy="97917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78175" cy="979170"/>
              </a:xfrm>
              <a:custGeom>
                <a:avLst/>
                <a:gdLst/>
                <a:ahLst/>
                <a:cxnLst/>
                <a:rect l="l" t="t" r="r" b="b"/>
                <a:pathLst>
                  <a:path w="1478175" h="979170">
                    <a:moveTo>
                      <a:pt x="0" y="0"/>
                    </a:moveTo>
                    <a:lnTo>
                      <a:pt x="1478175" y="0"/>
                    </a:lnTo>
                    <a:lnTo>
                      <a:pt x="1478175" y="979170"/>
                    </a:lnTo>
                    <a:lnTo>
                      <a:pt x="0" y="979170"/>
                    </a:lnTo>
                    <a:close/>
                  </a:path>
                </a:pathLst>
              </a:custGeom>
              <a:solidFill>
                <a:srgbClr val="353B88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57887" y="401726"/>
              <a:ext cx="4827697" cy="3029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8"/>
                </a:lnSpc>
              </a:pPr>
              <a:r>
                <a:rPr lang="en-US" sz="2548" spc="63">
                  <a:solidFill>
                    <a:srgbClr val="FFFFFF"/>
                  </a:solidFill>
                  <a:latin typeface="Poppins Medium"/>
                </a:rPr>
                <a:t>CALIBRATE THE PARAMETERS TO REPRODUCE DIFFERENT PHYSIOLOGICAL SCENARIOS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13342" y="2250116"/>
            <a:ext cx="5691295" cy="2265867"/>
            <a:chOff x="0" y="0"/>
            <a:chExt cx="7588394" cy="302115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7588394" cy="2211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8"/>
                </a:lnSpc>
              </a:pPr>
              <a:r>
                <a:rPr lang="en-US" sz="5498">
                  <a:solidFill>
                    <a:srgbClr val="000000"/>
                  </a:solidFill>
                  <a:latin typeface="Poppins Medium"/>
                </a:rPr>
                <a:t>Study of blood's rheology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363931"/>
              <a:ext cx="7588394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6"/>
                </a:lnSpc>
                <a:spcBef>
                  <a:spcPct val="0"/>
                </a:spcBef>
              </a:pPr>
              <a:r>
                <a:rPr lang="en-US" sz="3205" u="none" spc="80">
                  <a:solidFill>
                    <a:srgbClr val="000000"/>
                  </a:solidFill>
                  <a:latin typeface="Poppins Medium"/>
                </a:rPr>
                <a:t>NON-NEWTONIAN MODEL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4440516" y="6178613"/>
            <a:ext cx="1183190" cy="60934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14174" y="4786533"/>
            <a:ext cx="7134525" cy="989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2125" lvl="1" indent="-321062">
              <a:lnSpc>
                <a:spcPts val="3866"/>
              </a:lnSpc>
              <a:buFont typeface="Arial"/>
              <a:buChar char="•"/>
            </a:pPr>
            <a:r>
              <a:rPr lang="en-US" sz="2974" spc="29" dirty="0">
                <a:solidFill>
                  <a:srgbClr val="000000"/>
                </a:solidFill>
                <a:latin typeface="HK Grotesk Light"/>
              </a:rPr>
              <a:t>Increased </a:t>
            </a:r>
            <a:r>
              <a:rPr lang="en-US" sz="2974" b="1" spc="29" dirty="0">
                <a:solidFill>
                  <a:srgbClr val="000000"/>
                </a:solidFill>
                <a:latin typeface="HK Grotesk Light"/>
              </a:rPr>
              <a:t>computational performance</a:t>
            </a:r>
          </a:p>
          <a:p>
            <a:pPr marL="642125" lvl="1" indent="-321062">
              <a:lnSpc>
                <a:spcPts val="3866"/>
              </a:lnSpc>
              <a:buFont typeface="Arial"/>
              <a:buChar char="•"/>
            </a:pPr>
            <a:r>
              <a:rPr lang="en-US" sz="2974" b="1" spc="29" dirty="0">
                <a:solidFill>
                  <a:srgbClr val="000000"/>
                </a:solidFill>
                <a:latin typeface="HK Grotesk Light"/>
              </a:rPr>
              <a:t>Physical meaning </a:t>
            </a:r>
            <a:r>
              <a:rPr lang="en-US" sz="2974" spc="29" dirty="0">
                <a:solidFill>
                  <a:srgbClr val="000000"/>
                </a:solidFill>
                <a:latin typeface="HK Grotesk Light"/>
              </a:rPr>
              <a:t>for the parameters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25087" y="2250116"/>
            <a:ext cx="7123613" cy="2265867"/>
            <a:chOff x="0" y="0"/>
            <a:chExt cx="9498151" cy="302115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9498151" cy="2211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8"/>
                </a:lnSpc>
              </a:pPr>
              <a:r>
                <a:rPr lang="en-US" sz="5498">
                  <a:solidFill>
                    <a:srgbClr val="000000"/>
                  </a:solidFill>
                  <a:latin typeface="Poppins Medium"/>
                </a:rPr>
                <a:t>Fluid-Structure Interaction problem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363931"/>
              <a:ext cx="949815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6"/>
                </a:lnSpc>
              </a:pPr>
              <a:r>
                <a:rPr lang="en-US" sz="3205" spc="80">
                  <a:solidFill>
                    <a:srgbClr val="000000"/>
                  </a:solidFill>
                  <a:latin typeface="Poppins Medium"/>
                </a:rPr>
                <a:t>REDUCED VALVE MODEL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870304" y="9835243"/>
            <a:ext cx="178493" cy="3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88"/>
              </a:lnSpc>
            </a:pPr>
            <a:r>
              <a:rPr lang="en-US" sz="2157" spc="151">
                <a:solidFill>
                  <a:srgbClr val="000000"/>
                </a:solidFill>
                <a:latin typeface="Poppins Medium"/>
              </a:rPr>
              <a:t>3</a:t>
            </a: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23BC6A1B-51B8-6469-041C-D20158B31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63600" y="9481699"/>
            <a:ext cx="539179" cy="719778"/>
          </a:xfrm>
          <a:prstGeom prst="rect">
            <a:avLst/>
          </a:prstGeom>
        </p:spPr>
      </p:pic>
      <p:sp>
        <p:nvSpPr>
          <p:cNvPr id="24" name="TextBox 31">
            <a:extLst>
              <a:ext uri="{FF2B5EF4-FFF2-40B4-BE49-F238E27FC236}">
                <a16:creationId xmlns:a16="http://schemas.microsoft.com/office/drawing/2014/main" id="{3B504365-5726-0BB0-F1E6-793E8AF7BFDF}"/>
              </a:ext>
            </a:extLst>
          </p:cNvPr>
          <p:cNvSpPr txBox="1"/>
          <p:nvPr/>
        </p:nvSpPr>
        <p:spPr>
          <a:xfrm>
            <a:off x="14308064" y="9719088"/>
            <a:ext cx="3217935" cy="308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84"/>
              </a:lnSpc>
              <a:spcBef>
                <a:spcPct val="0"/>
              </a:spcBef>
            </a:pPr>
            <a:r>
              <a:rPr lang="it-IT" sz="2000" dirty="0">
                <a:effectLst/>
              </a:rPr>
              <a:t>https://</a:t>
            </a:r>
            <a:r>
              <a:rPr lang="it-IT" sz="2000" dirty="0" err="1">
                <a:effectLst/>
              </a:rPr>
              <a:t>it.depositphotos.com</a:t>
            </a:r>
            <a:endParaRPr lang="it-IT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003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2942</TotalTime>
  <Words>1919</Words>
  <Application>Microsoft Macintosh PowerPoint</Application>
  <PresentationFormat>Personalizzato</PresentationFormat>
  <Paragraphs>730</Paragraphs>
  <Slides>63</Slides>
  <Notes>63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73" baseType="lpstr">
      <vt:lpstr>HK Grotesk Light Italics</vt:lpstr>
      <vt:lpstr>Open Sans Light</vt:lpstr>
      <vt:lpstr>Poppins Medium</vt:lpstr>
      <vt:lpstr>HK Grotesk Light Bold</vt:lpstr>
      <vt:lpstr>SFRM1095</vt:lpstr>
      <vt:lpstr>HK Grotesk Light</vt:lpstr>
      <vt:lpstr>Calibri</vt:lpstr>
      <vt:lpstr>Cambria Math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Tesi</dc:title>
  <cp:lastModifiedBy>Luca Caivano</cp:lastModifiedBy>
  <cp:revision>26</cp:revision>
  <dcterms:created xsi:type="dcterms:W3CDTF">2006-08-16T00:00:00Z</dcterms:created>
  <dcterms:modified xsi:type="dcterms:W3CDTF">2022-10-05T13:00:18Z</dcterms:modified>
  <dc:identifier>DAFM9wbT6t8</dc:identifier>
</cp:coreProperties>
</file>